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3"/>
  </p:notesMasterIdLst>
  <p:sldIdLst>
    <p:sldId id="256" r:id="rId5"/>
    <p:sldId id="264" r:id="rId6"/>
    <p:sldId id="281" r:id="rId7"/>
    <p:sldId id="257" r:id="rId8"/>
    <p:sldId id="265" r:id="rId9"/>
    <p:sldId id="267" r:id="rId10"/>
    <p:sldId id="279" r:id="rId11"/>
    <p:sldId id="268" r:id="rId12"/>
    <p:sldId id="269" r:id="rId13"/>
    <p:sldId id="270" r:id="rId14"/>
    <p:sldId id="271" r:id="rId15"/>
    <p:sldId id="272" r:id="rId16"/>
    <p:sldId id="273" r:id="rId17"/>
    <p:sldId id="274" r:id="rId18"/>
    <p:sldId id="275" r:id="rId19"/>
    <p:sldId id="276" r:id="rId20"/>
    <p:sldId id="277" r:id="rId21"/>
    <p:sldId id="280" r:id="rId2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479"/>
    <a:srgbClr val="F79323"/>
    <a:srgbClr val="283061"/>
    <a:srgbClr val="355466"/>
    <a:srgbClr val="CECECE"/>
    <a:srgbClr val="353535"/>
    <a:srgbClr val="338F97"/>
    <a:srgbClr val="404041"/>
    <a:srgbClr val="105767"/>
    <a:srgbClr val="408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B9B8D-5A17-4AF7-B5B5-8ADBA9E7BC78}" v="1" dt="2023-05-11T10:35:22.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p:restoredTop sz="94694"/>
  </p:normalViewPr>
  <p:slideViewPr>
    <p:cSldViewPr snapToGrid="0" snapToObjects="1">
      <p:cViewPr varScale="1">
        <p:scale>
          <a:sx n="40" d="100"/>
          <a:sy n="40" d="100"/>
        </p:scale>
        <p:origin x="2072"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appel" userId="624740ab-ea25-4402-8f22-8e5381ae41c2" providerId="ADAL" clId="{75EE270F-6EF6-4D0C-BB8C-566959C6EF93}"/>
    <pc:docChg chg="undo custSel addSld delSld modSld">
      <pc:chgData name="Tim Happel" userId="624740ab-ea25-4402-8f22-8e5381ae41c2" providerId="ADAL" clId="{75EE270F-6EF6-4D0C-BB8C-566959C6EF93}" dt="2023-05-05T16:15:08.889" v="1592" actId="207"/>
      <pc:docMkLst>
        <pc:docMk/>
      </pc:docMkLst>
      <pc:sldChg chg="modSp mod">
        <pc:chgData name="Tim Happel" userId="624740ab-ea25-4402-8f22-8e5381ae41c2" providerId="ADAL" clId="{75EE270F-6EF6-4D0C-BB8C-566959C6EF93}" dt="2023-05-05T16:15:08.889" v="1592" actId="207"/>
        <pc:sldMkLst>
          <pc:docMk/>
          <pc:sldMk cId="2135789881" sldId="257"/>
        </pc:sldMkLst>
        <pc:spChg chg="mod">
          <ac:chgData name="Tim Happel" userId="624740ab-ea25-4402-8f22-8e5381ae41c2" providerId="ADAL" clId="{75EE270F-6EF6-4D0C-BB8C-566959C6EF93}" dt="2023-05-05T16:15:08.889" v="1592" actId="207"/>
          <ac:spMkLst>
            <pc:docMk/>
            <pc:sldMk cId="2135789881" sldId="257"/>
            <ac:spMk id="15" creationId="{A024EF68-0071-0670-8616-5B8083D4B92F}"/>
          </ac:spMkLst>
        </pc:spChg>
      </pc:sldChg>
      <pc:sldChg chg="modSp mod">
        <pc:chgData name="Tim Happel" userId="624740ab-ea25-4402-8f22-8e5381ae41c2" providerId="ADAL" clId="{75EE270F-6EF6-4D0C-BB8C-566959C6EF93}" dt="2023-03-08T22:21:31.704" v="6" actId="255"/>
        <pc:sldMkLst>
          <pc:docMk/>
          <pc:sldMk cId="4220199132" sldId="264"/>
        </pc:sldMkLst>
        <pc:spChg chg="mod">
          <ac:chgData name="Tim Happel" userId="624740ab-ea25-4402-8f22-8e5381ae41c2" providerId="ADAL" clId="{75EE270F-6EF6-4D0C-BB8C-566959C6EF93}" dt="2023-03-08T22:21:31.704" v="6" actId="255"/>
          <ac:spMkLst>
            <pc:docMk/>
            <pc:sldMk cId="4220199132" sldId="264"/>
            <ac:spMk id="6" creationId="{D67BB292-0927-6AC2-729A-D761262B7855}"/>
          </ac:spMkLst>
        </pc:spChg>
        <pc:spChg chg="mod">
          <ac:chgData name="Tim Happel" userId="624740ab-ea25-4402-8f22-8e5381ae41c2" providerId="ADAL" clId="{75EE270F-6EF6-4D0C-BB8C-566959C6EF93}" dt="2023-03-08T22:20:35.686" v="2" actId="14100"/>
          <ac:spMkLst>
            <pc:docMk/>
            <pc:sldMk cId="4220199132" sldId="264"/>
            <ac:spMk id="9" creationId="{C756142F-C38E-B7E3-F160-4C30C650904B}"/>
          </ac:spMkLst>
        </pc:spChg>
      </pc:sldChg>
      <pc:sldChg chg="modSp mod">
        <pc:chgData name="Tim Happel" userId="624740ab-ea25-4402-8f22-8e5381ae41c2" providerId="ADAL" clId="{75EE270F-6EF6-4D0C-BB8C-566959C6EF93}" dt="2023-05-05T16:14:48.696" v="1591" actId="20577"/>
        <pc:sldMkLst>
          <pc:docMk/>
          <pc:sldMk cId="97012967" sldId="265"/>
        </pc:sldMkLst>
        <pc:spChg chg="mod">
          <ac:chgData name="Tim Happel" userId="624740ab-ea25-4402-8f22-8e5381ae41c2" providerId="ADAL" clId="{75EE270F-6EF6-4D0C-BB8C-566959C6EF93}" dt="2023-05-05T16:14:48.696" v="1591" actId="20577"/>
          <ac:spMkLst>
            <pc:docMk/>
            <pc:sldMk cId="97012967" sldId="265"/>
            <ac:spMk id="2" creationId="{6D3E99AF-9D69-4F42-8CA4-82B142F25A3C}"/>
          </ac:spMkLst>
        </pc:spChg>
      </pc:sldChg>
      <pc:sldChg chg="addSp delSp modSp mod">
        <pc:chgData name="Tim Happel" userId="624740ab-ea25-4402-8f22-8e5381ae41c2" providerId="ADAL" clId="{75EE270F-6EF6-4D0C-BB8C-566959C6EF93}" dt="2023-04-30T20:04:18.200" v="1528" actId="1076"/>
        <pc:sldMkLst>
          <pc:docMk/>
          <pc:sldMk cId="1732809787" sldId="269"/>
        </pc:sldMkLst>
        <pc:spChg chg="mod">
          <ac:chgData name="Tim Happel" userId="624740ab-ea25-4402-8f22-8e5381ae41c2" providerId="ADAL" clId="{75EE270F-6EF6-4D0C-BB8C-566959C6EF93}" dt="2023-04-30T20:04:01.154" v="1525" actId="1076"/>
          <ac:spMkLst>
            <pc:docMk/>
            <pc:sldMk cId="1732809787" sldId="269"/>
            <ac:spMk id="13" creationId="{E1D8F747-76F9-29F1-CE4F-AABE9FE49884}"/>
          </ac:spMkLst>
        </pc:spChg>
        <pc:spChg chg="del">
          <ac:chgData name="Tim Happel" userId="624740ab-ea25-4402-8f22-8e5381ae41c2" providerId="ADAL" clId="{75EE270F-6EF6-4D0C-BB8C-566959C6EF93}" dt="2023-04-30T20:01:02.848" v="1501" actId="21"/>
          <ac:spMkLst>
            <pc:docMk/>
            <pc:sldMk cId="1732809787" sldId="269"/>
            <ac:spMk id="33" creationId="{653330B4-CDE5-5CD8-A0E6-D3B64E7BD9D8}"/>
          </ac:spMkLst>
        </pc:spChg>
        <pc:spChg chg="del">
          <ac:chgData name="Tim Happel" userId="624740ab-ea25-4402-8f22-8e5381ae41c2" providerId="ADAL" clId="{75EE270F-6EF6-4D0C-BB8C-566959C6EF93}" dt="2023-04-30T19:57:49.354" v="1490" actId="21"/>
          <ac:spMkLst>
            <pc:docMk/>
            <pc:sldMk cId="1732809787" sldId="269"/>
            <ac:spMk id="34" creationId="{45185BBD-DFA7-4503-D840-9881379EE7FB}"/>
          </ac:spMkLst>
        </pc:spChg>
        <pc:spChg chg="del mod">
          <ac:chgData name="Tim Happel" userId="624740ab-ea25-4402-8f22-8e5381ae41c2" providerId="ADAL" clId="{75EE270F-6EF6-4D0C-BB8C-566959C6EF93}" dt="2023-04-30T20:01:17.450" v="1503" actId="21"/>
          <ac:spMkLst>
            <pc:docMk/>
            <pc:sldMk cId="1732809787" sldId="269"/>
            <ac:spMk id="35" creationId="{96FF189A-2AE6-0555-810A-7095642FF9B9}"/>
          </ac:spMkLst>
        </pc:spChg>
        <pc:spChg chg="del">
          <ac:chgData name="Tim Happel" userId="624740ab-ea25-4402-8f22-8e5381ae41c2" providerId="ADAL" clId="{75EE270F-6EF6-4D0C-BB8C-566959C6EF93}" dt="2023-04-30T19:55:45.211" v="1478" actId="21"/>
          <ac:spMkLst>
            <pc:docMk/>
            <pc:sldMk cId="1732809787" sldId="269"/>
            <ac:spMk id="36" creationId="{B0EDDB55-928F-D72F-2C5D-EA895606C1CE}"/>
          </ac:spMkLst>
        </pc:spChg>
        <pc:spChg chg="del">
          <ac:chgData name="Tim Happel" userId="624740ab-ea25-4402-8f22-8e5381ae41c2" providerId="ADAL" clId="{75EE270F-6EF6-4D0C-BB8C-566959C6EF93}" dt="2023-04-30T19:55:23.628" v="1474" actId="21"/>
          <ac:spMkLst>
            <pc:docMk/>
            <pc:sldMk cId="1732809787" sldId="269"/>
            <ac:spMk id="37" creationId="{A1D7AECF-E3B2-1BDC-421C-FC11D45CED64}"/>
          </ac:spMkLst>
        </pc:spChg>
        <pc:spChg chg="del">
          <ac:chgData name="Tim Happel" userId="624740ab-ea25-4402-8f22-8e5381ae41c2" providerId="ADAL" clId="{75EE270F-6EF6-4D0C-BB8C-566959C6EF93}" dt="2023-04-30T19:55:29.062" v="1475" actId="21"/>
          <ac:spMkLst>
            <pc:docMk/>
            <pc:sldMk cId="1732809787" sldId="269"/>
            <ac:spMk id="38" creationId="{E7F84359-2FE7-B642-2416-5E99599E33E5}"/>
          </ac:spMkLst>
        </pc:spChg>
        <pc:spChg chg="del">
          <ac:chgData name="Tim Happel" userId="624740ab-ea25-4402-8f22-8e5381ae41c2" providerId="ADAL" clId="{75EE270F-6EF6-4D0C-BB8C-566959C6EF93}" dt="2023-04-30T20:00:34.800" v="1497" actId="21"/>
          <ac:spMkLst>
            <pc:docMk/>
            <pc:sldMk cId="1732809787" sldId="269"/>
            <ac:spMk id="39" creationId="{4C81D081-27CB-3D74-86B5-28D78CC782CC}"/>
          </ac:spMkLst>
        </pc:spChg>
        <pc:spChg chg="del">
          <ac:chgData name="Tim Happel" userId="624740ab-ea25-4402-8f22-8e5381ae41c2" providerId="ADAL" clId="{75EE270F-6EF6-4D0C-BB8C-566959C6EF93}" dt="2023-04-30T19:55:50.631" v="1480" actId="21"/>
          <ac:spMkLst>
            <pc:docMk/>
            <pc:sldMk cId="1732809787" sldId="269"/>
            <ac:spMk id="40" creationId="{87E0794E-B73F-F1B9-4818-45E7508D75C8}"/>
          </ac:spMkLst>
        </pc:spChg>
        <pc:spChg chg="del mod">
          <ac:chgData name="Tim Happel" userId="624740ab-ea25-4402-8f22-8e5381ae41c2" providerId="ADAL" clId="{75EE270F-6EF6-4D0C-BB8C-566959C6EF93}" dt="2023-04-30T19:58:55.682" v="1495" actId="21"/>
          <ac:spMkLst>
            <pc:docMk/>
            <pc:sldMk cId="1732809787" sldId="269"/>
            <ac:spMk id="41" creationId="{D083B5ED-5000-86C2-251F-19FBA0FD8EAA}"/>
          </ac:spMkLst>
        </pc:spChg>
        <pc:spChg chg="del mod">
          <ac:chgData name="Tim Happel" userId="624740ab-ea25-4402-8f22-8e5381ae41c2" providerId="ADAL" clId="{75EE270F-6EF6-4D0C-BB8C-566959C6EF93}" dt="2023-04-30T20:00:51.168" v="1500"/>
          <ac:spMkLst>
            <pc:docMk/>
            <pc:sldMk cId="1732809787" sldId="269"/>
            <ac:spMk id="42" creationId="{B9D349A9-52DD-3073-66A6-C377D3DBAB41}"/>
          </ac:spMkLst>
        </pc:spChg>
        <pc:spChg chg="del mod">
          <ac:chgData name="Tim Happel" userId="624740ab-ea25-4402-8f22-8e5381ae41c2" providerId="ADAL" clId="{75EE270F-6EF6-4D0C-BB8C-566959C6EF93}" dt="2023-04-30T20:01:12.725" v="1502" actId="21"/>
          <ac:spMkLst>
            <pc:docMk/>
            <pc:sldMk cId="1732809787" sldId="269"/>
            <ac:spMk id="43" creationId="{1D0369AC-BC2F-DE15-926C-4AE8F0119094}"/>
          </ac:spMkLst>
        </pc:spChg>
        <pc:spChg chg="del mod">
          <ac:chgData name="Tim Happel" userId="624740ab-ea25-4402-8f22-8e5381ae41c2" providerId="ADAL" clId="{75EE270F-6EF6-4D0C-BB8C-566959C6EF93}" dt="2023-04-30T19:56:31.521" v="1485"/>
          <ac:spMkLst>
            <pc:docMk/>
            <pc:sldMk cId="1732809787" sldId="269"/>
            <ac:spMk id="44" creationId="{46F3C4FB-1AEB-B19C-7AAF-B193F3758FC4}"/>
          </ac:spMkLst>
        </pc:spChg>
        <pc:spChg chg="del">
          <ac:chgData name="Tim Happel" userId="624740ab-ea25-4402-8f22-8e5381ae41c2" providerId="ADAL" clId="{75EE270F-6EF6-4D0C-BB8C-566959C6EF93}" dt="2023-04-30T19:56:38.580" v="1486" actId="21"/>
          <ac:spMkLst>
            <pc:docMk/>
            <pc:sldMk cId="1732809787" sldId="269"/>
            <ac:spMk id="45" creationId="{FEF26A4D-A93F-0482-DAC1-A86AEF74DCF1}"/>
          </ac:spMkLst>
        </pc:spChg>
        <pc:spChg chg="del">
          <ac:chgData name="Tim Happel" userId="624740ab-ea25-4402-8f22-8e5381ae41c2" providerId="ADAL" clId="{75EE270F-6EF6-4D0C-BB8C-566959C6EF93}" dt="2023-04-30T19:55:47.540" v="1479" actId="21"/>
          <ac:spMkLst>
            <pc:docMk/>
            <pc:sldMk cId="1732809787" sldId="269"/>
            <ac:spMk id="47" creationId="{13936A86-A077-49C6-2B2E-E7EA149A4D79}"/>
          </ac:spMkLst>
        </pc:spChg>
        <pc:picChg chg="add mod">
          <ac:chgData name="Tim Happel" userId="624740ab-ea25-4402-8f22-8e5381ae41c2" providerId="ADAL" clId="{75EE270F-6EF6-4D0C-BB8C-566959C6EF93}" dt="2023-04-30T20:04:11.041" v="1526" actId="1076"/>
          <ac:picMkLst>
            <pc:docMk/>
            <pc:sldMk cId="1732809787" sldId="269"/>
            <ac:picMk id="3" creationId="{DD42B9CC-11BD-B542-F9C6-7C5732F7CA81}"/>
          </ac:picMkLst>
        </pc:picChg>
        <pc:picChg chg="add mod">
          <ac:chgData name="Tim Happel" userId="624740ab-ea25-4402-8f22-8e5381ae41c2" providerId="ADAL" clId="{75EE270F-6EF6-4D0C-BB8C-566959C6EF93}" dt="2023-04-30T20:04:14.784" v="1527" actId="1076"/>
          <ac:picMkLst>
            <pc:docMk/>
            <pc:sldMk cId="1732809787" sldId="269"/>
            <ac:picMk id="6" creationId="{BD3AFFDF-B7DF-02E8-D0AF-36C7143C1DAD}"/>
          </ac:picMkLst>
        </pc:picChg>
        <pc:picChg chg="add mod">
          <ac:chgData name="Tim Happel" userId="624740ab-ea25-4402-8f22-8e5381ae41c2" providerId="ADAL" clId="{75EE270F-6EF6-4D0C-BB8C-566959C6EF93}" dt="2023-04-30T20:04:18.200" v="1528" actId="1076"/>
          <ac:picMkLst>
            <pc:docMk/>
            <pc:sldMk cId="1732809787" sldId="269"/>
            <ac:picMk id="9" creationId="{B86E498A-5429-1F03-1371-558334DCA1F4}"/>
          </ac:picMkLst>
        </pc:picChg>
      </pc:sldChg>
      <pc:sldChg chg="addSp delSp modSp add del mod">
        <pc:chgData name="Tim Happel" userId="624740ab-ea25-4402-8f22-8e5381ae41c2" providerId="ADAL" clId="{75EE270F-6EF6-4D0C-BB8C-566959C6EF93}" dt="2023-05-05T16:09:02.887" v="1574" actId="1076"/>
        <pc:sldMkLst>
          <pc:docMk/>
          <pc:sldMk cId="3085771607" sldId="273"/>
        </pc:sldMkLst>
        <pc:graphicFrameChg chg="del modGraphic">
          <ac:chgData name="Tim Happel" userId="624740ab-ea25-4402-8f22-8e5381ae41c2" providerId="ADAL" clId="{75EE270F-6EF6-4D0C-BB8C-566959C6EF93}" dt="2023-05-05T16:03:16.041" v="1541" actId="478"/>
          <ac:graphicFrameMkLst>
            <pc:docMk/>
            <pc:sldMk cId="3085771607" sldId="273"/>
            <ac:graphicFrameMk id="18" creationId="{DFDC38D8-6624-693A-03C6-62ED4FF4CD13}"/>
          </ac:graphicFrameMkLst>
        </pc:graphicFrameChg>
        <pc:picChg chg="add del mod">
          <ac:chgData name="Tim Happel" userId="624740ab-ea25-4402-8f22-8e5381ae41c2" providerId="ADAL" clId="{75EE270F-6EF6-4D0C-BB8C-566959C6EF93}" dt="2023-05-05T16:06:47.774" v="1559" actId="478"/>
          <ac:picMkLst>
            <pc:docMk/>
            <pc:sldMk cId="3085771607" sldId="273"/>
            <ac:picMk id="3" creationId="{DC62CEEB-258F-967C-3837-1F792DB72F98}"/>
          </ac:picMkLst>
        </pc:picChg>
        <pc:picChg chg="add mod">
          <ac:chgData name="Tim Happel" userId="624740ab-ea25-4402-8f22-8e5381ae41c2" providerId="ADAL" clId="{75EE270F-6EF6-4D0C-BB8C-566959C6EF93}" dt="2023-05-05T16:09:02.887" v="1574" actId="1076"/>
          <ac:picMkLst>
            <pc:docMk/>
            <pc:sldMk cId="3085771607" sldId="273"/>
            <ac:picMk id="6" creationId="{3CEBE1FB-B21C-D234-C382-7DF01C4FFC41}"/>
          </ac:picMkLst>
        </pc:picChg>
      </pc:sldChg>
      <pc:sldChg chg="addSp delSp modSp mod">
        <pc:chgData name="Tim Happel" userId="624740ab-ea25-4402-8f22-8e5381ae41c2" providerId="ADAL" clId="{75EE270F-6EF6-4D0C-BB8C-566959C6EF93}" dt="2023-05-05T16:09:22.153" v="1575" actId="14100"/>
        <pc:sldMkLst>
          <pc:docMk/>
          <pc:sldMk cId="959335949" sldId="274"/>
        </pc:sldMkLst>
        <pc:graphicFrameChg chg="del modGraphic">
          <ac:chgData name="Tim Happel" userId="624740ab-ea25-4402-8f22-8e5381ae41c2" providerId="ADAL" clId="{75EE270F-6EF6-4D0C-BB8C-566959C6EF93}" dt="2023-05-05T16:05:03.819" v="1549" actId="21"/>
          <ac:graphicFrameMkLst>
            <pc:docMk/>
            <pc:sldMk cId="959335949" sldId="274"/>
            <ac:graphicFrameMk id="18" creationId="{DFDC38D8-6624-693A-03C6-62ED4FF4CD13}"/>
          </ac:graphicFrameMkLst>
        </pc:graphicFrameChg>
        <pc:picChg chg="add del mod">
          <ac:chgData name="Tim Happel" userId="624740ab-ea25-4402-8f22-8e5381ae41c2" providerId="ADAL" clId="{75EE270F-6EF6-4D0C-BB8C-566959C6EF93}" dt="2023-05-05T16:08:31.898" v="1567" actId="478"/>
          <ac:picMkLst>
            <pc:docMk/>
            <pc:sldMk cId="959335949" sldId="274"/>
            <ac:picMk id="3" creationId="{11258567-814C-200D-EDC1-BF18A14C3E96}"/>
          </ac:picMkLst>
        </pc:picChg>
        <pc:picChg chg="add mod">
          <ac:chgData name="Tim Happel" userId="624740ab-ea25-4402-8f22-8e5381ae41c2" providerId="ADAL" clId="{75EE270F-6EF6-4D0C-BB8C-566959C6EF93}" dt="2023-05-05T16:09:22.153" v="1575" actId="14100"/>
          <ac:picMkLst>
            <pc:docMk/>
            <pc:sldMk cId="959335949" sldId="274"/>
            <ac:picMk id="6" creationId="{A1E49AD2-8FFE-64CB-2611-1851ADF033DD}"/>
          </ac:picMkLst>
        </pc:picChg>
      </pc:sldChg>
      <pc:sldChg chg="modSp mod">
        <pc:chgData name="Tim Happel" userId="624740ab-ea25-4402-8f22-8e5381ae41c2" providerId="ADAL" clId="{75EE270F-6EF6-4D0C-BB8C-566959C6EF93}" dt="2023-04-30T19:54:09.495" v="1473" actId="20577"/>
        <pc:sldMkLst>
          <pc:docMk/>
          <pc:sldMk cId="4070843129" sldId="276"/>
        </pc:sldMkLst>
        <pc:spChg chg="mod">
          <ac:chgData name="Tim Happel" userId="624740ab-ea25-4402-8f22-8e5381ae41c2" providerId="ADAL" clId="{75EE270F-6EF6-4D0C-BB8C-566959C6EF93}" dt="2023-04-30T19:54:09.495" v="1473" actId="20577"/>
          <ac:spMkLst>
            <pc:docMk/>
            <pc:sldMk cId="4070843129" sldId="276"/>
            <ac:spMk id="20" creationId="{3D229392-7466-DEEE-AFEF-B1E9CAF16418}"/>
          </ac:spMkLst>
        </pc:spChg>
      </pc:sldChg>
      <pc:sldChg chg="addSp delSp modSp mod">
        <pc:chgData name="Tim Happel" userId="624740ab-ea25-4402-8f22-8e5381ae41c2" providerId="ADAL" clId="{75EE270F-6EF6-4D0C-BB8C-566959C6EF93}" dt="2023-04-30T19:23:31.236" v="1201" actId="1076"/>
        <pc:sldMkLst>
          <pc:docMk/>
          <pc:sldMk cId="2454653072" sldId="280"/>
        </pc:sldMkLst>
        <pc:spChg chg="del mod">
          <ac:chgData name="Tim Happel" userId="624740ab-ea25-4402-8f22-8e5381ae41c2" providerId="ADAL" clId="{75EE270F-6EF6-4D0C-BB8C-566959C6EF93}" dt="2023-04-30T19:19:52.986" v="1190" actId="21"/>
          <ac:spMkLst>
            <pc:docMk/>
            <pc:sldMk cId="2454653072" sldId="280"/>
            <ac:spMk id="2" creationId="{421B2CFD-DD16-753B-308A-C48B3CF7BA59}"/>
          </ac:spMkLst>
        </pc:spChg>
        <pc:spChg chg="del">
          <ac:chgData name="Tim Happel" userId="624740ab-ea25-4402-8f22-8e5381ae41c2" providerId="ADAL" clId="{75EE270F-6EF6-4D0C-BB8C-566959C6EF93}" dt="2023-04-30T19:19:43.239" v="1189" actId="21"/>
          <ac:spMkLst>
            <pc:docMk/>
            <pc:sldMk cId="2454653072" sldId="280"/>
            <ac:spMk id="3" creationId="{9AB18665-D042-0A9E-AAC3-C0145F86C473}"/>
          </ac:spMkLst>
        </pc:spChg>
        <pc:spChg chg="del mod">
          <ac:chgData name="Tim Happel" userId="624740ab-ea25-4402-8f22-8e5381ae41c2" providerId="ADAL" clId="{75EE270F-6EF6-4D0C-BB8C-566959C6EF93}" dt="2023-04-30T19:18:20.542" v="1185" actId="21"/>
          <ac:spMkLst>
            <pc:docMk/>
            <pc:sldMk cId="2454653072" sldId="280"/>
            <ac:spMk id="4" creationId="{AF9B157C-4F32-C8B4-072E-62A7506B68F5}"/>
          </ac:spMkLst>
        </pc:spChg>
        <pc:spChg chg="del">
          <ac:chgData name="Tim Happel" userId="624740ab-ea25-4402-8f22-8e5381ae41c2" providerId="ADAL" clId="{75EE270F-6EF6-4D0C-BB8C-566959C6EF93}" dt="2023-04-30T19:20:20.648" v="1192" actId="21"/>
          <ac:spMkLst>
            <pc:docMk/>
            <pc:sldMk cId="2454653072" sldId="280"/>
            <ac:spMk id="6" creationId="{A6F7A3F9-B8EA-E60F-6809-DC88447051F6}"/>
          </ac:spMkLst>
        </pc:spChg>
        <pc:spChg chg="mod">
          <ac:chgData name="Tim Happel" userId="624740ab-ea25-4402-8f22-8e5381ae41c2" providerId="ADAL" clId="{75EE270F-6EF6-4D0C-BB8C-566959C6EF93}" dt="2023-04-30T19:16:13.622" v="1182" actId="1076"/>
          <ac:spMkLst>
            <pc:docMk/>
            <pc:sldMk cId="2454653072" sldId="280"/>
            <ac:spMk id="13" creationId="{E1D8F747-76F9-29F1-CE4F-AABE9FE49884}"/>
          </ac:spMkLst>
        </pc:spChg>
        <pc:spChg chg="add del">
          <ac:chgData name="Tim Happel" userId="624740ab-ea25-4402-8f22-8e5381ae41c2" providerId="ADAL" clId="{75EE270F-6EF6-4D0C-BB8C-566959C6EF93}" dt="2023-04-30T19:19:19.195" v="1187" actId="22"/>
          <ac:spMkLst>
            <pc:docMk/>
            <pc:sldMk cId="2454653072" sldId="280"/>
            <ac:spMk id="14" creationId="{910ABC0E-17B2-B8E4-773A-7BF34DBBA959}"/>
          </ac:spMkLst>
        </pc:spChg>
        <pc:spChg chg="del">
          <ac:chgData name="Tim Happel" userId="624740ab-ea25-4402-8f22-8e5381ae41c2" providerId="ADAL" clId="{75EE270F-6EF6-4D0C-BB8C-566959C6EF93}" dt="2023-04-30T19:20:30.930" v="1193" actId="21"/>
          <ac:spMkLst>
            <pc:docMk/>
            <pc:sldMk cId="2454653072" sldId="280"/>
            <ac:spMk id="20" creationId="{6B6CC2FC-944A-8A8B-A0D1-5DE8BCA9FA80}"/>
          </ac:spMkLst>
        </pc:spChg>
        <pc:spChg chg="del">
          <ac:chgData name="Tim Happel" userId="624740ab-ea25-4402-8f22-8e5381ae41c2" providerId="ADAL" clId="{75EE270F-6EF6-4D0C-BB8C-566959C6EF93}" dt="2023-04-30T19:20:36.095" v="1194" actId="21"/>
          <ac:spMkLst>
            <pc:docMk/>
            <pc:sldMk cId="2454653072" sldId="280"/>
            <ac:spMk id="22" creationId="{A3B4320F-4EE4-D0A6-0AE9-585B3E0D4F56}"/>
          </ac:spMkLst>
        </pc:spChg>
        <pc:spChg chg="del">
          <ac:chgData name="Tim Happel" userId="624740ab-ea25-4402-8f22-8e5381ae41c2" providerId="ADAL" clId="{75EE270F-6EF6-4D0C-BB8C-566959C6EF93}" dt="2023-04-30T19:22:48.425" v="1198" actId="21"/>
          <ac:spMkLst>
            <pc:docMk/>
            <pc:sldMk cId="2454653072" sldId="280"/>
            <ac:spMk id="23" creationId="{BF8841C1-5E2C-5461-0D4B-47083C83180E}"/>
          </ac:spMkLst>
        </pc:spChg>
        <pc:spChg chg="del">
          <ac:chgData name="Tim Happel" userId="624740ab-ea25-4402-8f22-8e5381ae41c2" providerId="ADAL" clId="{75EE270F-6EF6-4D0C-BB8C-566959C6EF93}" dt="2023-04-30T19:22:44.046" v="1197" actId="21"/>
          <ac:spMkLst>
            <pc:docMk/>
            <pc:sldMk cId="2454653072" sldId="280"/>
            <ac:spMk id="25" creationId="{51D2FC75-2EFD-277F-4E46-20A84116235B}"/>
          </ac:spMkLst>
        </pc:spChg>
        <pc:picChg chg="add mod">
          <ac:chgData name="Tim Happel" userId="624740ab-ea25-4402-8f22-8e5381ae41c2" providerId="ADAL" clId="{75EE270F-6EF6-4D0C-BB8C-566959C6EF93}" dt="2023-04-30T19:20:05.542" v="1191" actId="1076"/>
          <ac:picMkLst>
            <pc:docMk/>
            <pc:sldMk cId="2454653072" sldId="280"/>
            <ac:picMk id="16" creationId="{BA6DFC75-BDA8-0621-4A8A-F23E88CD767E}"/>
          </ac:picMkLst>
        </pc:picChg>
        <pc:picChg chg="add mod">
          <ac:chgData name="Tim Happel" userId="624740ab-ea25-4402-8f22-8e5381ae41c2" providerId="ADAL" clId="{75EE270F-6EF6-4D0C-BB8C-566959C6EF93}" dt="2023-04-30T19:23:31.236" v="1201" actId="1076"/>
          <ac:picMkLst>
            <pc:docMk/>
            <pc:sldMk cId="2454653072" sldId="280"/>
            <ac:picMk id="18" creationId="{192CDD86-AA90-B1F0-47B2-7941F666A79B}"/>
          </ac:picMkLst>
        </pc:picChg>
        <pc:picChg chg="add mod">
          <ac:chgData name="Tim Happel" userId="624740ab-ea25-4402-8f22-8e5381ae41c2" providerId="ADAL" clId="{75EE270F-6EF6-4D0C-BB8C-566959C6EF93}" dt="2023-04-30T19:23:18.894" v="1200" actId="1076"/>
          <ac:picMkLst>
            <pc:docMk/>
            <pc:sldMk cId="2454653072" sldId="280"/>
            <ac:picMk id="27" creationId="{BE32C6BD-8D4A-6244-071F-6A386542BC69}"/>
          </ac:picMkLst>
        </pc:picChg>
      </pc:sldChg>
      <pc:sldChg chg="modSp mod">
        <pc:chgData name="Tim Happel" userId="624740ab-ea25-4402-8f22-8e5381ae41c2" providerId="ADAL" clId="{75EE270F-6EF6-4D0C-BB8C-566959C6EF93}" dt="2023-04-30T19:08:55.735" v="1152" actId="20577"/>
        <pc:sldMkLst>
          <pc:docMk/>
          <pc:sldMk cId="4129966978" sldId="281"/>
        </pc:sldMkLst>
        <pc:spChg chg="mod">
          <ac:chgData name="Tim Happel" userId="624740ab-ea25-4402-8f22-8e5381ae41c2" providerId="ADAL" clId="{75EE270F-6EF6-4D0C-BB8C-566959C6EF93}" dt="2023-04-30T19:08:55.735" v="1152" actId="20577"/>
          <ac:spMkLst>
            <pc:docMk/>
            <pc:sldMk cId="4129966978" sldId="281"/>
            <ac:spMk id="3" creationId="{AFB3B334-9F12-B029-7334-D001F6708B01}"/>
          </ac:spMkLst>
        </pc:spChg>
      </pc:sldChg>
    </pc:docChg>
  </pc:docChgLst>
  <pc:docChgLst>
    <pc:chgData name="Sonia Vidal" userId="bfebba65-6a2b-48f0-9eed-be0bccaac180" providerId="ADAL" clId="{32FB9B8D-5A17-4AF7-B5B5-8ADBA9E7BC78}"/>
    <pc:docChg chg="modSld">
      <pc:chgData name="Sonia Vidal" userId="bfebba65-6a2b-48f0-9eed-be0bccaac180" providerId="ADAL" clId="{32FB9B8D-5A17-4AF7-B5B5-8ADBA9E7BC78}" dt="2023-05-11T10:35:22.466" v="0" actId="14826"/>
      <pc:docMkLst>
        <pc:docMk/>
      </pc:docMkLst>
      <pc:sldChg chg="modSp">
        <pc:chgData name="Sonia Vidal" userId="bfebba65-6a2b-48f0-9eed-be0bccaac180" providerId="ADAL" clId="{32FB9B8D-5A17-4AF7-B5B5-8ADBA9E7BC78}" dt="2023-05-11T10:35:22.466" v="0" actId="14826"/>
        <pc:sldMkLst>
          <pc:docMk/>
          <pc:sldMk cId="4129966978" sldId="281"/>
        </pc:sldMkLst>
        <pc:picChg chg="mod">
          <ac:chgData name="Sonia Vidal" userId="bfebba65-6a2b-48f0-9eed-be0bccaac180" providerId="ADAL" clId="{32FB9B8D-5A17-4AF7-B5B5-8ADBA9E7BC78}" dt="2023-05-11T10:35:22.466" v="0" actId="14826"/>
          <ac:picMkLst>
            <pc:docMk/>
            <pc:sldMk cId="4129966978" sldId="281"/>
            <ac:picMk id="6" creationId="{321F2556-4CB8-8EE2-2DF5-E9D08CF8E50F}"/>
          </ac:picMkLst>
        </pc:picChg>
      </pc:sldChg>
    </pc:docChg>
  </pc:docChgLst>
  <pc:docChgLst>
    <pc:chgData name="Tim Happel" userId="S::thappel@getadvantage.com::624740ab-ea25-4402-8f22-8e5381ae41c2" providerId="AD" clId="Web-{C5FA88EB-843D-F3E4-53A0-B6F3D8D80293}"/>
    <pc:docChg chg="modSld">
      <pc:chgData name="Tim Happel" userId="S::thappel@getadvantage.com::624740ab-ea25-4402-8f22-8e5381ae41c2" providerId="AD" clId="Web-{C5FA88EB-843D-F3E4-53A0-B6F3D8D80293}" dt="2023-05-09T17:05:32.430" v="8" actId="20577"/>
      <pc:docMkLst>
        <pc:docMk/>
      </pc:docMkLst>
      <pc:sldChg chg="modSp">
        <pc:chgData name="Tim Happel" userId="S::thappel@getadvantage.com::624740ab-ea25-4402-8f22-8e5381ae41c2" providerId="AD" clId="Web-{C5FA88EB-843D-F3E4-53A0-B6F3D8D80293}" dt="2023-05-09T17:05:32.430" v="8" actId="20577"/>
        <pc:sldMkLst>
          <pc:docMk/>
          <pc:sldMk cId="4290660582" sldId="275"/>
        </pc:sldMkLst>
        <pc:spChg chg="mod">
          <ac:chgData name="Tim Happel" userId="S::thappel@getadvantage.com::624740ab-ea25-4402-8f22-8e5381ae41c2" providerId="AD" clId="Web-{C5FA88EB-843D-F3E4-53A0-B6F3D8D80293}" dt="2023-05-09T17:05:32.430" v="8" actId="20577"/>
          <ac:spMkLst>
            <pc:docMk/>
            <pc:sldMk cId="4290660582" sldId="275"/>
            <ac:spMk id="15" creationId="{A024EF68-0071-0670-8616-5B8083D4B9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0A0D1-765E-214F-A13E-F72D2F1FF233}" type="datetimeFigureOut">
              <a:rPr lang="en-US" smtClean="0"/>
              <a:t>5/11/2023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FA708-6765-3B47-802F-1A507224F41B}" type="slidenum">
              <a:rPr lang="en-US" smtClean="0"/>
              <a:t>‹#›</a:t>
            </a:fld>
            <a:endParaRPr lang="en-US"/>
          </a:p>
        </p:txBody>
      </p:sp>
    </p:spTree>
    <p:extLst>
      <p:ext uri="{BB962C8B-B14F-4D97-AF65-F5344CB8AC3E}">
        <p14:creationId xmlns:p14="http://schemas.microsoft.com/office/powerpoint/2010/main" val="368054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72E71-E51E-944E-8E54-A59AE47331C8}" type="datetime1">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01545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72E53-8E51-6649-81F5-B1613A6D48D7}" type="datetime1">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36840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FC2DC5-0D82-AF47-AE4C-BABF8E6F11B4}" type="datetime1">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26160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62883-B16E-4B4C-B182-6E6B2191C069}" type="datetime1">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16480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79985-A948-8C42-A198-2A786C462B98}" type="datetime1">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5512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99B3DC-49D5-6047-B5A0-1AF7CA4110CB}" type="datetime1">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21750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887E9E-BCA5-B84E-AD14-CFC77A1A7D0B}" type="datetime1">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80647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FE1F0A-11C8-9740-9716-9E0AA2E8F150}" type="datetime1">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44406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0D75A-B40B-5748-98D0-8695E325AD0F}" type="datetime1">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0507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22D180A-D7BC-0744-A2E9-DD97DCEBDA98}" type="datetime1">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388258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385C7DD-340E-6944-A2FF-3A34A191D2DA}" type="datetime1">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7C96A-65C4-E945-9538-665B83A02AAE}" type="slidenum">
              <a:rPr lang="en-US" smtClean="0"/>
              <a:t>‹#›</a:t>
            </a:fld>
            <a:endParaRPr lang="en-US"/>
          </a:p>
        </p:txBody>
      </p:sp>
    </p:spTree>
    <p:extLst>
      <p:ext uri="{BB962C8B-B14F-4D97-AF65-F5344CB8AC3E}">
        <p14:creationId xmlns:p14="http://schemas.microsoft.com/office/powerpoint/2010/main" val="186713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4FCC140-7CE5-2C4F-B047-556BE8A50480}" type="datetime1">
              <a:rPr lang="en-US" smtClean="0"/>
              <a:t>5/11/2023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537C96A-65C4-E945-9538-665B83A02AAE}" type="slidenum">
              <a:rPr lang="en-US" smtClean="0"/>
              <a:t>‹#›</a:t>
            </a:fld>
            <a:endParaRPr lang="en-US"/>
          </a:p>
        </p:txBody>
      </p:sp>
    </p:spTree>
    <p:extLst>
      <p:ext uri="{BB962C8B-B14F-4D97-AF65-F5344CB8AC3E}">
        <p14:creationId xmlns:p14="http://schemas.microsoft.com/office/powerpoint/2010/main" val="20904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hyperlink" Target="http://www.getadvantag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636A-7D1E-3043-B5C1-23908FFFC4BE}"/>
              </a:ext>
            </a:extLst>
          </p:cNvPr>
          <p:cNvSpPr>
            <a:spLocks noGrp="1"/>
          </p:cNvSpPr>
          <p:nvPr>
            <p:ph type="ctrTitle"/>
          </p:nvPr>
        </p:nvSpPr>
        <p:spPr>
          <a:xfrm>
            <a:off x="2200761" y="1271140"/>
            <a:ext cx="7129220" cy="3501813"/>
          </a:xfrm>
        </p:spPr>
        <p:txBody>
          <a:bodyPr anchor="t">
            <a:normAutofit/>
          </a:bodyPr>
          <a:lstStyle/>
          <a:p>
            <a:pPr algn="l"/>
            <a:r>
              <a:rPr lang="en-US" sz="6600" dirty="0">
                <a:solidFill>
                  <a:srgbClr val="283061"/>
                </a:solidFill>
                <a:latin typeface="Tahoma" panose="020B0604030504040204" pitchFamily="34" charset="0"/>
                <a:ea typeface="Tahoma" panose="020B0604030504040204" pitchFamily="34" charset="0"/>
                <a:cs typeface="Tahoma" panose="020B0604030504040204" pitchFamily="34" charset="0"/>
              </a:rPr>
              <a:t>The      </a:t>
            </a:r>
            <a:br>
              <a:rPr lang="en-US" sz="6600" dirty="0">
                <a:solidFill>
                  <a:srgbClr val="283061"/>
                </a:solidFill>
                <a:latin typeface="Tahoma" panose="020B0604030504040204" pitchFamily="34" charset="0"/>
                <a:ea typeface="Tahoma" panose="020B0604030504040204" pitchFamily="34" charset="0"/>
                <a:cs typeface="Tahoma" panose="020B0604030504040204" pitchFamily="34" charset="0"/>
              </a:rPr>
            </a:br>
            <a:r>
              <a:rPr lang="en-US" sz="6600" dirty="0">
                <a:solidFill>
                  <a:srgbClr val="283061"/>
                </a:solidFill>
                <a:latin typeface="Tahoma" panose="020B0604030504040204" pitchFamily="34" charset="0"/>
                <a:ea typeface="Tahoma" panose="020B0604030504040204" pitchFamily="34" charset="0"/>
                <a:cs typeface="Tahoma" panose="020B0604030504040204" pitchFamily="34" charset="0"/>
              </a:rPr>
              <a:t>Cybersecurity</a:t>
            </a:r>
            <a:br>
              <a:rPr lang="en-US" sz="6600" dirty="0">
                <a:solidFill>
                  <a:srgbClr val="355466"/>
                </a:solidFill>
                <a:latin typeface="Tahoma" panose="020B0604030504040204" pitchFamily="34" charset="0"/>
                <a:ea typeface="Tahoma" panose="020B0604030504040204" pitchFamily="34" charset="0"/>
                <a:cs typeface="Tahoma" panose="020B0604030504040204" pitchFamily="34" charset="0"/>
              </a:rPr>
            </a:br>
            <a:r>
              <a:rPr lang="en-US" sz="10800" b="1" dirty="0">
                <a:solidFill>
                  <a:srgbClr val="353535"/>
                </a:solidFill>
                <a:latin typeface="Tahoma" panose="020B0604030504040204" pitchFamily="34" charset="0"/>
                <a:ea typeface="Tahoma" panose="020B0604030504040204" pitchFamily="34" charset="0"/>
                <a:cs typeface="Tahoma" panose="020B0604030504040204" pitchFamily="34" charset="0"/>
              </a:rPr>
              <a:t>Crisis</a:t>
            </a:r>
            <a:endParaRPr lang="en-US" sz="10800" dirty="0">
              <a:solidFill>
                <a:srgbClr val="353535"/>
              </a:solidFill>
              <a:latin typeface="Tahoma" panose="020B0604030504040204" pitchFamily="34" charset="0"/>
              <a:ea typeface="Tahoma" panose="020B0604030504040204" pitchFamily="34" charset="0"/>
              <a:cs typeface="Tahoma" panose="020B0604030504040204" pitchFamily="34" charset="0"/>
            </a:endParaRPr>
          </a:p>
        </p:txBody>
      </p:sp>
      <p:sp>
        <p:nvSpPr>
          <p:cNvPr id="3" name="Parallelogram 2">
            <a:extLst>
              <a:ext uri="{FF2B5EF4-FFF2-40B4-BE49-F238E27FC236}">
                <a16:creationId xmlns:a16="http://schemas.microsoft.com/office/drawing/2014/main" id="{6D525DE6-D96F-44DA-9876-E85CF8E79741}"/>
              </a:ext>
            </a:extLst>
          </p:cNvPr>
          <p:cNvSpPr/>
          <p:nvPr/>
        </p:nvSpPr>
        <p:spPr>
          <a:xfrm>
            <a:off x="-1906292" y="1080330"/>
            <a:ext cx="3812584"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73FBE69B-EEB6-BB9A-F6A6-48375077005C}"/>
              </a:ext>
            </a:extLst>
          </p:cNvPr>
          <p:cNvSpPr/>
          <p:nvPr/>
        </p:nvSpPr>
        <p:spPr>
          <a:xfrm>
            <a:off x="6331056" y="4129774"/>
            <a:ext cx="3812584"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3FFCA7F-E733-C60A-04A1-3865B5FCE1DA}"/>
              </a:ext>
            </a:extLst>
          </p:cNvPr>
          <p:cNvCxnSpPr/>
          <p:nvPr/>
        </p:nvCxnSpPr>
        <p:spPr>
          <a:xfrm flipH="1">
            <a:off x="0" y="261175"/>
            <a:ext cx="2371241" cy="0"/>
          </a:xfrm>
          <a:prstGeom prst="line">
            <a:avLst/>
          </a:prstGeom>
          <a:ln w="57150">
            <a:solidFill>
              <a:srgbClr val="093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E0F28A-F1E9-3F33-0DDE-33E81B42A62B}"/>
              </a:ext>
            </a:extLst>
          </p:cNvPr>
          <p:cNvCxnSpPr>
            <a:cxnSpLocks/>
          </p:cNvCxnSpPr>
          <p:nvPr/>
        </p:nvCxnSpPr>
        <p:spPr>
          <a:xfrm flipH="1">
            <a:off x="0" y="509194"/>
            <a:ext cx="1495588"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260F58-A20C-AD99-BEF0-310BB8D70235}"/>
              </a:ext>
            </a:extLst>
          </p:cNvPr>
          <p:cNvCxnSpPr/>
          <p:nvPr/>
        </p:nvCxnSpPr>
        <p:spPr>
          <a:xfrm flipH="1">
            <a:off x="5556139" y="9781727"/>
            <a:ext cx="2371241" cy="0"/>
          </a:xfrm>
          <a:prstGeom prst="line">
            <a:avLst/>
          </a:prstGeom>
          <a:ln w="57150">
            <a:solidFill>
              <a:srgbClr val="093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B130E1-9E20-DEFB-ABED-D491ACE809D5}"/>
              </a:ext>
            </a:extLst>
          </p:cNvPr>
          <p:cNvCxnSpPr>
            <a:cxnSpLocks/>
          </p:cNvCxnSpPr>
          <p:nvPr/>
        </p:nvCxnSpPr>
        <p:spPr>
          <a:xfrm flipH="1">
            <a:off x="6888994" y="9567100"/>
            <a:ext cx="1495588"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392D6328-35C5-50A6-8698-C64A25BF7BB6}"/>
              </a:ext>
            </a:extLst>
          </p:cNvPr>
          <p:cNvPicPr>
            <a:picLocks noChangeAspect="1"/>
          </p:cNvPicPr>
          <p:nvPr/>
        </p:nvPicPr>
        <p:blipFill>
          <a:blip r:embed="rId3"/>
          <a:stretch>
            <a:fillRect/>
          </a:stretch>
        </p:blipFill>
        <p:spPr>
          <a:xfrm>
            <a:off x="4362937" y="116626"/>
            <a:ext cx="3148666" cy="1154511"/>
          </a:xfrm>
          <a:prstGeom prst="rect">
            <a:avLst/>
          </a:prstGeom>
        </p:spPr>
      </p:pic>
    </p:spTree>
    <p:extLst>
      <p:ext uri="{BB962C8B-B14F-4D97-AF65-F5344CB8AC3E}">
        <p14:creationId xmlns:p14="http://schemas.microsoft.com/office/powerpoint/2010/main" val="134732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80846" y="2185476"/>
            <a:ext cx="5153527" cy="1841167"/>
          </a:xfrm>
        </p:spPr>
        <p:txBody>
          <a:bodyPr anchor="t">
            <a:noAutofit/>
          </a:bodyPr>
          <a:lstStyle/>
          <a:p>
            <a:r>
              <a:rPr lang="en-US" sz="1100" dirty="0">
                <a:latin typeface="Palatino" pitchFamily="2" charset="77"/>
                <a:ea typeface="Palatino" pitchFamily="2" charset="77"/>
              </a:rPr>
              <a:t>What’s worse than a data breach? </a:t>
            </a:r>
            <a:r>
              <a:rPr lang="en-US" sz="1100" u="sng" dirty="0">
                <a:latin typeface="Palatino" pitchFamily="2" charset="77"/>
                <a:ea typeface="Palatino" pitchFamily="2" charset="77"/>
              </a:rPr>
              <a:t>Trying to cover it up</a:t>
            </a:r>
            <a:r>
              <a:rPr lang="en-US" sz="1100" dirty="0">
                <a:latin typeface="Palatino" pitchFamily="2" charset="77"/>
                <a:ea typeface="Palatino" pitchFamily="2" charset="77"/>
              </a:rPr>
              <a:t>. Companies like Yahoo! are learning that lesson the hard way, facing multiple class-action lawsuits for NOT telling their users immediately when they discovered they were hacked. With dark-web monitoring and forensics tools, WHERE data gets breached is easily traced back to the company and website, </a:t>
            </a:r>
            <a:r>
              <a:rPr lang="en-US" sz="1100" u="sng" dirty="0">
                <a:latin typeface="Palatino" pitchFamily="2" charset="77"/>
                <a:ea typeface="Palatino" pitchFamily="2" charset="77"/>
              </a:rPr>
              <a:t>so you cannot hide it</a:t>
            </a:r>
            <a:r>
              <a:rPr lang="en-US" sz="1100" dirty="0">
                <a:latin typeface="Palatino" pitchFamily="2" charset="77"/>
                <a:ea typeface="Palatino" pitchFamily="2" charset="77"/>
              </a:rPr>
              <a:t>.</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When it happens, do you think your clients will rally around you? Have sympathy? News like this travels fast on social media. They will demand answers: HAVE YOU BEEN RESPONSIBLE in putting in place the protections outlined in this report, or will you have to tell your clients, “Sorry, we got hacked because we didn’t think it would happen to us,” or “We didn’t want to spend the money”? Is </a:t>
            </a:r>
            <a:r>
              <a:rPr lang="en-US" sz="1100" i="1" dirty="0">
                <a:latin typeface="Palatino" pitchFamily="2" charset="77"/>
                <a:ea typeface="Palatino" pitchFamily="2" charset="77"/>
              </a:rPr>
              <a:t>that</a:t>
            </a:r>
            <a:r>
              <a:rPr lang="en-US" sz="1100" dirty="0">
                <a:latin typeface="Palatino" pitchFamily="2" charset="77"/>
                <a:ea typeface="Palatino" pitchFamily="2" charset="77"/>
              </a:rPr>
              <a:t> going to be sufficient to pacify them?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10</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261899" y="730391"/>
            <a:ext cx="7219407" cy="60153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Exactly How Can Your Company Be Damaged By Cybercrime?</a:t>
            </a:r>
            <a:b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Let Us Count The Ways:</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19DC678-25DC-665A-FEEE-AF6C9192330F}"/>
              </a:ext>
            </a:extLst>
          </p:cNvPr>
          <p:cNvGrpSpPr/>
          <p:nvPr/>
        </p:nvGrpSpPr>
        <p:grpSpPr>
          <a:xfrm>
            <a:off x="-232475" y="1581230"/>
            <a:ext cx="1348352" cy="409392"/>
            <a:chOff x="-232475" y="1612226"/>
            <a:chExt cx="1348352" cy="409392"/>
          </a:xfrm>
          <a:solidFill>
            <a:srgbClr val="F79323"/>
          </a:solidFill>
        </p:grpSpPr>
        <p:sp>
          <p:nvSpPr>
            <p:cNvPr id="14" name="Parallelogram 13">
              <a:extLst>
                <a:ext uri="{FF2B5EF4-FFF2-40B4-BE49-F238E27FC236}">
                  <a16:creationId xmlns:a16="http://schemas.microsoft.com/office/drawing/2014/main" id="{C19EFCC0-A339-4A85-3603-116A0684194D}"/>
                </a:ext>
              </a:extLst>
            </p:cNvPr>
            <p:cNvSpPr/>
            <p:nvPr/>
          </p:nvSpPr>
          <p:spPr>
            <a:xfrm>
              <a:off x="-232475" y="1612226"/>
              <a:ext cx="1348352" cy="409392"/>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1B01E9-545C-8C02-3DA0-E3B7F88E5912}"/>
                </a:ext>
              </a:extLst>
            </p:cNvPr>
            <p:cNvSpPr txBox="1"/>
            <p:nvPr/>
          </p:nvSpPr>
          <p:spPr>
            <a:xfrm>
              <a:off x="580846" y="1621289"/>
              <a:ext cx="404278" cy="369332"/>
            </a:xfrm>
            <a:prstGeom prst="rect">
              <a:avLst/>
            </a:prstGeom>
            <a:grp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8" name="Title 1">
            <a:extLst>
              <a:ext uri="{FF2B5EF4-FFF2-40B4-BE49-F238E27FC236}">
                <a16:creationId xmlns:a16="http://schemas.microsoft.com/office/drawing/2014/main" id="{C8391349-1A05-5873-C12D-DC376DDE0A71}"/>
              </a:ext>
            </a:extLst>
          </p:cNvPr>
          <p:cNvSpPr txBox="1">
            <a:spLocks/>
          </p:cNvSpPr>
          <p:nvPr/>
        </p:nvSpPr>
        <p:spPr>
          <a:xfrm>
            <a:off x="1185279" y="1618895"/>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Reputational Damages: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DCE97B32-8CA2-1F2C-27F4-FC87F9997027}"/>
              </a:ext>
            </a:extLst>
          </p:cNvPr>
          <p:cNvCxnSpPr>
            <a:cxnSpLocks/>
          </p:cNvCxnSpPr>
          <p:nvPr/>
        </p:nvCxnSpPr>
        <p:spPr>
          <a:xfrm flipH="1">
            <a:off x="1262771" y="1975124"/>
            <a:ext cx="5899588" cy="0"/>
          </a:xfrm>
          <a:prstGeom prst="line">
            <a:avLst/>
          </a:prstGeom>
          <a:ln w="19050">
            <a:solidFill>
              <a:srgbClr val="F79323"/>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10;&#10;Description automatically generated">
            <a:extLst>
              <a:ext uri="{FF2B5EF4-FFF2-40B4-BE49-F238E27FC236}">
                <a16:creationId xmlns:a16="http://schemas.microsoft.com/office/drawing/2014/main" id="{61ABFA96-B140-BBD2-F65F-A32E4F071E8F}"/>
              </a:ext>
            </a:extLst>
          </p:cNvPr>
          <p:cNvPicPr>
            <a:picLocks noChangeAspect="1"/>
          </p:cNvPicPr>
          <p:nvPr/>
        </p:nvPicPr>
        <p:blipFill>
          <a:blip r:embed="rId2"/>
          <a:stretch>
            <a:fillRect/>
          </a:stretch>
        </p:blipFill>
        <p:spPr>
          <a:xfrm>
            <a:off x="5889356" y="2202730"/>
            <a:ext cx="1273003" cy="1976271"/>
          </a:xfrm>
          <a:prstGeom prst="rect">
            <a:avLst/>
          </a:prstGeom>
        </p:spPr>
      </p:pic>
      <p:sp>
        <p:nvSpPr>
          <p:cNvPr id="21" name="Title 1">
            <a:extLst>
              <a:ext uri="{FF2B5EF4-FFF2-40B4-BE49-F238E27FC236}">
                <a16:creationId xmlns:a16="http://schemas.microsoft.com/office/drawing/2014/main" id="{30B80D7C-1314-F50D-D7A7-3C19F9E4C1E7}"/>
              </a:ext>
            </a:extLst>
          </p:cNvPr>
          <p:cNvSpPr txBox="1">
            <a:spLocks/>
          </p:cNvSpPr>
          <p:nvPr/>
        </p:nvSpPr>
        <p:spPr>
          <a:xfrm>
            <a:off x="580846" y="4973411"/>
            <a:ext cx="5153527" cy="166501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Breach notification statutes remain one of the most active areas of the law. Right now, several senators are lobbying for “massive and mandatory” fines and more aggressive legislation pertaining to data breaches and data privacy. The courts are NOT in your favor if you expose client data to cybercriminals.</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b="1" dirty="0">
                <a:latin typeface="Palatino" pitchFamily="2" charset="77"/>
                <a:ea typeface="Palatino" pitchFamily="2" charset="77"/>
              </a:rPr>
              <a:t>Don’t think for a minute that this only applies to big corporations:</a:t>
            </a:r>
            <a:r>
              <a:rPr lang="en-US" sz="1100" dirty="0">
                <a:latin typeface="Palatino" pitchFamily="2" charset="77"/>
                <a:ea typeface="Palatino" pitchFamily="2" charset="77"/>
              </a:rPr>
              <a:t> ANY small business </a:t>
            </a:r>
            <a:r>
              <a:rPr lang="en-US" sz="1100" u="sng" dirty="0">
                <a:latin typeface="Palatino" pitchFamily="2" charset="77"/>
                <a:ea typeface="Palatino" pitchFamily="2" charset="77"/>
              </a:rPr>
              <a:t>that collects customer information also has important obligations to its customers to tell them if they experience a breach</a:t>
            </a:r>
            <a:r>
              <a:rPr lang="en-US" sz="1100" dirty="0">
                <a:latin typeface="Palatino" pitchFamily="2" charset="77"/>
                <a:ea typeface="Palatino" pitchFamily="2" charset="77"/>
              </a:rPr>
              <a:t>. In fact, 47 states and the District of Columbia each have their own data breach laws – and they are getting tougher by the minute.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grpSp>
        <p:nvGrpSpPr>
          <p:cNvPr id="27" name="Group 26">
            <a:extLst>
              <a:ext uri="{FF2B5EF4-FFF2-40B4-BE49-F238E27FC236}">
                <a16:creationId xmlns:a16="http://schemas.microsoft.com/office/drawing/2014/main" id="{AA749B2D-9D39-AAA4-E15A-98B741F7C04D}"/>
              </a:ext>
            </a:extLst>
          </p:cNvPr>
          <p:cNvGrpSpPr/>
          <p:nvPr/>
        </p:nvGrpSpPr>
        <p:grpSpPr>
          <a:xfrm>
            <a:off x="-232475" y="4369165"/>
            <a:ext cx="1348352" cy="409392"/>
            <a:chOff x="-232475" y="4400161"/>
            <a:chExt cx="1348352" cy="409392"/>
          </a:xfrm>
          <a:solidFill>
            <a:srgbClr val="F79323"/>
          </a:solidFill>
        </p:grpSpPr>
        <p:sp>
          <p:nvSpPr>
            <p:cNvPr id="22" name="Parallelogram 21">
              <a:extLst>
                <a:ext uri="{FF2B5EF4-FFF2-40B4-BE49-F238E27FC236}">
                  <a16:creationId xmlns:a16="http://schemas.microsoft.com/office/drawing/2014/main" id="{F968849A-CFBB-B438-FF89-36A0CEF775D4}"/>
                </a:ext>
              </a:extLst>
            </p:cNvPr>
            <p:cNvSpPr/>
            <p:nvPr/>
          </p:nvSpPr>
          <p:spPr>
            <a:xfrm>
              <a:off x="-232475" y="4400161"/>
              <a:ext cx="1348352" cy="409392"/>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2AA331-C01B-C734-1D19-0E6DEF63522C}"/>
                </a:ext>
              </a:extLst>
            </p:cNvPr>
            <p:cNvSpPr txBox="1"/>
            <p:nvPr/>
          </p:nvSpPr>
          <p:spPr>
            <a:xfrm>
              <a:off x="580846" y="4409224"/>
              <a:ext cx="404278" cy="369332"/>
            </a:xfrm>
            <a:prstGeom prst="rect">
              <a:avLst/>
            </a:prstGeom>
            <a:grp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4" name="Title 1">
            <a:extLst>
              <a:ext uri="{FF2B5EF4-FFF2-40B4-BE49-F238E27FC236}">
                <a16:creationId xmlns:a16="http://schemas.microsoft.com/office/drawing/2014/main" id="{0574244E-3443-E6DF-7C53-08F2FF3D7CA0}"/>
              </a:ext>
            </a:extLst>
          </p:cNvPr>
          <p:cNvSpPr txBox="1">
            <a:spLocks/>
          </p:cNvSpPr>
          <p:nvPr/>
        </p:nvSpPr>
        <p:spPr>
          <a:xfrm>
            <a:off x="1185279" y="4406830"/>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Government Fines, Legal Fees, Lawsuits: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5" name="Straight Connector 24">
            <a:extLst>
              <a:ext uri="{FF2B5EF4-FFF2-40B4-BE49-F238E27FC236}">
                <a16:creationId xmlns:a16="http://schemas.microsoft.com/office/drawing/2014/main" id="{723930B1-77B9-89E9-1338-EAAF2D5AAF93}"/>
              </a:ext>
            </a:extLst>
          </p:cNvPr>
          <p:cNvCxnSpPr>
            <a:cxnSpLocks/>
          </p:cNvCxnSpPr>
          <p:nvPr/>
        </p:nvCxnSpPr>
        <p:spPr>
          <a:xfrm flipH="1">
            <a:off x="1262771" y="4763059"/>
            <a:ext cx="5899588" cy="0"/>
          </a:xfrm>
          <a:prstGeom prst="line">
            <a:avLst/>
          </a:prstGeom>
          <a:ln w="19050">
            <a:solidFill>
              <a:srgbClr val="F79323"/>
            </a:solidFill>
          </a:ln>
        </p:spPr>
        <p:style>
          <a:lnRef idx="1">
            <a:schemeClr val="accent1"/>
          </a:lnRef>
          <a:fillRef idx="0">
            <a:schemeClr val="accent1"/>
          </a:fillRef>
          <a:effectRef idx="0">
            <a:schemeClr val="accent1"/>
          </a:effectRef>
          <a:fontRef idx="minor">
            <a:schemeClr val="tx1"/>
          </a:fontRef>
        </p:style>
      </p:cxnSp>
      <p:pic>
        <p:nvPicPr>
          <p:cNvPr id="29" name="Picture 28" descr="Icon&#10;&#10;Description automatically generated">
            <a:extLst>
              <a:ext uri="{FF2B5EF4-FFF2-40B4-BE49-F238E27FC236}">
                <a16:creationId xmlns:a16="http://schemas.microsoft.com/office/drawing/2014/main" id="{2434F5C0-D033-539A-C775-C7A9EDA10880}"/>
              </a:ext>
            </a:extLst>
          </p:cNvPr>
          <p:cNvPicPr>
            <a:picLocks noChangeAspect="1"/>
          </p:cNvPicPr>
          <p:nvPr/>
        </p:nvPicPr>
        <p:blipFill>
          <a:blip r:embed="rId3"/>
          <a:stretch>
            <a:fillRect/>
          </a:stretch>
        </p:blipFill>
        <p:spPr>
          <a:xfrm>
            <a:off x="5843199" y="4940449"/>
            <a:ext cx="1396652" cy="1290240"/>
          </a:xfrm>
          <a:prstGeom prst="rect">
            <a:avLst/>
          </a:prstGeom>
        </p:spPr>
      </p:pic>
      <p:sp>
        <p:nvSpPr>
          <p:cNvPr id="30" name="Title 1">
            <a:extLst>
              <a:ext uri="{FF2B5EF4-FFF2-40B4-BE49-F238E27FC236}">
                <a16:creationId xmlns:a16="http://schemas.microsoft.com/office/drawing/2014/main" id="{2F6DA8FA-59F5-2905-A1BE-7A4B742CCDC5}"/>
              </a:ext>
            </a:extLst>
          </p:cNvPr>
          <p:cNvSpPr txBox="1">
            <a:spLocks/>
          </p:cNvSpPr>
          <p:nvPr/>
        </p:nvSpPr>
        <p:spPr>
          <a:xfrm>
            <a:off x="580848" y="6769956"/>
            <a:ext cx="6581511" cy="157810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If you’re in health care or financial services, you have additional notification requirements under the Health Insurance Portability and Accountability Act (HIPAA), the Securities and Exchange Commission (SEC) and the Financial Industry Regulatory Authority (FINRA). Among other things, HIPAA stipulates that if a health care business experiences a breach involving more than 500 customers, </a:t>
            </a:r>
            <a:r>
              <a:rPr lang="en-US" sz="1100" b="1" dirty="0">
                <a:latin typeface="Palatino" pitchFamily="2" charset="77"/>
                <a:ea typeface="Palatino" pitchFamily="2" charset="77"/>
              </a:rPr>
              <a:t>it must notify a prominent media outlet about the incident</a:t>
            </a:r>
            <a:r>
              <a:rPr lang="en-US" sz="1100" dirty="0">
                <a:latin typeface="Palatino" pitchFamily="2" charset="77"/>
                <a:ea typeface="Palatino" pitchFamily="2" charset="77"/>
              </a:rPr>
              <a:t>. The SEC and FINRA also require financial services businesses to contact them about breaches, as well as any state regulating bodies.</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With all the new laws being passed, there is a very good chance you are NOT compliant – </a:t>
            </a:r>
            <a:r>
              <a:rPr lang="en-US" sz="1100" b="1" u="sng" dirty="0">
                <a:latin typeface="Palatino" pitchFamily="2" charset="77"/>
                <a:ea typeface="Palatino" pitchFamily="2" charset="77"/>
              </a:rPr>
              <a:t>what HAS your IT company told you about this</a:t>
            </a:r>
            <a:r>
              <a:rPr lang="en-US" sz="1100" b="1" dirty="0">
                <a:latin typeface="Palatino" pitchFamily="2" charset="77"/>
                <a:ea typeface="Palatino" pitchFamily="2" charset="77"/>
              </a:rPr>
              <a:t>?</a:t>
            </a:r>
            <a:r>
              <a:rPr lang="en-US" sz="1100" dirty="0">
                <a:latin typeface="Palatino" pitchFamily="2" charset="77"/>
                <a:ea typeface="Palatino" pitchFamily="2" charset="77"/>
              </a:rPr>
              <a:t> </a:t>
            </a:r>
          </a:p>
        </p:txBody>
      </p:sp>
      <p:sp>
        <p:nvSpPr>
          <p:cNvPr id="31" name="TextBox 30">
            <a:extLst>
              <a:ext uri="{FF2B5EF4-FFF2-40B4-BE49-F238E27FC236}">
                <a16:creationId xmlns:a16="http://schemas.microsoft.com/office/drawing/2014/main" id="{814CBAFF-B3BA-14BB-427A-C5758541A00A}"/>
              </a:ext>
            </a:extLst>
          </p:cNvPr>
          <p:cNvSpPr txBox="1"/>
          <p:nvPr/>
        </p:nvSpPr>
        <p:spPr>
          <a:xfrm>
            <a:off x="0" y="8726834"/>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283061"/>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601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80847" y="1195362"/>
            <a:ext cx="5213928" cy="1372211"/>
          </a:xfrm>
        </p:spPr>
        <p:txBody>
          <a:bodyPr anchor="t">
            <a:noAutofit/>
          </a:bodyPr>
          <a:lstStyle/>
          <a:p>
            <a:r>
              <a:rPr lang="en-US" sz="1100" dirty="0">
                <a:latin typeface="Palatino" pitchFamily="2" charset="77"/>
                <a:ea typeface="Palatino" pitchFamily="2" charset="77"/>
              </a:rPr>
              <a:t>ONE breach, one ransomware attack, one rogue employee can create HOURS of extra work for staff who are already maxed out when things are going well. Then there’s business interruption and downtime, backlogged work delivery for your current clients. Loss of sales. Forensics costs to determine what kind of hack attack occurred, what part of the network is/was affected and what data was compromised. Emergency IT restoration costs for getting you back up, </a:t>
            </a:r>
            <a:r>
              <a:rPr lang="en-US" sz="1100" i="1" dirty="0">
                <a:latin typeface="Palatino" pitchFamily="2" charset="77"/>
                <a:ea typeface="Palatino" pitchFamily="2" charset="77"/>
              </a:rPr>
              <a:t>if</a:t>
            </a:r>
            <a:r>
              <a:rPr lang="en-US" sz="1100" dirty="0">
                <a:latin typeface="Palatino" pitchFamily="2" charset="77"/>
                <a:ea typeface="Palatino" pitchFamily="2" charset="77"/>
              </a:rPr>
              <a:t> that’s even possible. In some cases, you’ll be forced to pay the ransom and maybe – </a:t>
            </a:r>
            <a:r>
              <a:rPr lang="en-US" sz="1100" i="1" dirty="0">
                <a:latin typeface="Palatino" pitchFamily="2" charset="77"/>
                <a:ea typeface="Palatino" pitchFamily="2" charset="77"/>
              </a:rPr>
              <a:t>just maybe</a:t>
            </a:r>
            <a:r>
              <a:rPr lang="en-US" sz="1100" dirty="0">
                <a:latin typeface="Palatino" pitchFamily="2" charset="77"/>
                <a:ea typeface="Palatino" pitchFamily="2" charset="77"/>
              </a:rPr>
              <a:t> – they’ll give you your data back. Then there are legal fees and the cost of legal counsel to help you respond to your clients and the media. Cash flow will</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11</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19DC678-25DC-665A-FEEE-AF6C9192330F}"/>
              </a:ext>
            </a:extLst>
          </p:cNvPr>
          <p:cNvGrpSpPr/>
          <p:nvPr/>
        </p:nvGrpSpPr>
        <p:grpSpPr>
          <a:xfrm>
            <a:off x="-232475" y="653108"/>
            <a:ext cx="1348352" cy="409392"/>
            <a:chOff x="-232475" y="1612226"/>
            <a:chExt cx="1348352" cy="409392"/>
          </a:xfrm>
          <a:solidFill>
            <a:srgbClr val="F79323"/>
          </a:solidFill>
        </p:grpSpPr>
        <p:sp>
          <p:nvSpPr>
            <p:cNvPr id="14" name="Parallelogram 13">
              <a:extLst>
                <a:ext uri="{FF2B5EF4-FFF2-40B4-BE49-F238E27FC236}">
                  <a16:creationId xmlns:a16="http://schemas.microsoft.com/office/drawing/2014/main" id="{C19EFCC0-A339-4A85-3603-116A0684194D}"/>
                </a:ext>
              </a:extLst>
            </p:cNvPr>
            <p:cNvSpPr/>
            <p:nvPr/>
          </p:nvSpPr>
          <p:spPr>
            <a:xfrm>
              <a:off x="-232475" y="1612226"/>
              <a:ext cx="1348352" cy="409392"/>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1B01E9-545C-8C02-3DA0-E3B7F88E5912}"/>
                </a:ext>
              </a:extLst>
            </p:cNvPr>
            <p:cNvSpPr txBox="1"/>
            <p:nvPr/>
          </p:nvSpPr>
          <p:spPr>
            <a:xfrm>
              <a:off x="580846" y="1621289"/>
              <a:ext cx="404278" cy="369332"/>
            </a:xfrm>
            <a:prstGeom prst="rect">
              <a:avLst/>
            </a:prstGeom>
            <a:grp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8" name="Title 1">
            <a:extLst>
              <a:ext uri="{FF2B5EF4-FFF2-40B4-BE49-F238E27FC236}">
                <a16:creationId xmlns:a16="http://schemas.microsoft.com/office/drawing/2014/main" id="{C8391349-1A05-5873-C12D-DC376DDE0A71}"/>
              </a:ext>
            </a:extLst>
          </p:cNvPr>
          <p:cNvSpPr txBox="1">
            <a:spLocks/>
          </p:cNvSpPr>
          <p:nvPr/>
        </p:nvSpPr>
        <p:spPr>
          <a:xfrm>
            <a:off x="1185279" y="690773"/>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Cost, After Cost, After Cost: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DCE97B32-8CA2-1F2C-27F4-FC87F9997027}"/>
              </a:ext>
            </a:extLst>
          </p:cNvPr>
          <p:cNvCxnSpPr>
            <a:cxnSpLocks/>
          </p:cNvCxnSpPr>
          <p:nvPr/>
        </p:nvCxnSpPr>
        <p:spPr>
          <a:xfrm flipH="1">
            <a:off x="1262771" y="1062500"/>
            <a:ext cx="5899588" cy="0"/>
          </a:xfrm>
          <a:prstGeom prst="line">
            <a:avLst/>
          </a:prstGeom>
          <a:ln w="19050">
            <a:solidFill>
              <a:srgbClr val="F79323"/>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30B80D7C-1314-F50D-D7A7-3C19F9E4C1E7}"/>
              </a:ext>
            </a:extLst>
          </p:cNvPr>
          <p:cNvSpPr txBox="1">
            <a:spLocks/>
          </p:cNvSpPr>
          <p:nvPr/>
        </p:nvSpPr>
        <p:spPr>
          <a:xfrm>
            <a:off x="580846" y="4523964"/>
            <a:ext cx="5213929" cy="120579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If your bank account is accessed and funds stolen, the bank is NOT responsible for replacing those funds. Take the true story of Verne Harnish, CEO of Gazelles, Inc., a very successful and well-known consulting firm, and author of the best-selling book </a:t>
            </a:r>
            <a:r>
              <a:rPr lang="en-US" sz="1100" i="1" dirty="0">
                <a:latin typeface="Palatino" pitchFamily="2" charset="77"/>
                <a:ea typeface="Palatino" pitchFamily="2" charset="77"/>
              </a:rPr>
              <a:t>Mastering The Rockefeller Habits</a:t>
            </a:r>
            <a:r>
              <a:rPr lang="en-US" sz="1100" dirty="0">
                <a:latin typeface="Palatino" pitchFamily="2" charset="77"/>
                <a:ea typeface="Palatino" pitchFamily="2" charset="77"/>
              </a:rPr>
              <a:t>.</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Harnish had $400,000 taken from his bank account when hackers were able to access his PC and intercept e-mails between him and his assistant. The hackers, who are believed to be based in China, sent an e-mail to his assistant asking her </a:t>
            </a:r>
          </a:p>
        </p:txBody>
      </p:sp>
      <p:grpSp>
        <p:nvGrpSpPr>
          <p:cNvPr id="27" name="Group 26">
            <a:extLst>
              <a:ext uri="{FF2B5EF4-FFF2-40B4-BE49-F238E27FC236}">
                <a16:creationId xmlns:a16="http://schemas.microsoft.com/office/drawing/2014/main" id="{AA749B2D-9D39-AAA4-E15A-98B741F7C04D}"/>
              </a:ext>
            </a:extLst>
          </p:cNvPr>
          <p:cNvGrpSpPr/>
          <p:nvPr/>
        </p:nvGrpSpPr>
        <p:grpSpPr>
          <a:xfrm>
            <a:off x="-232475" y="3981709"/>
            <a:ext cx="1348352" cy="409392"/>
            <a:chOff x="-232475" y="4400161"/>
            <a:chExt cx="1348352" cy="409392"/>
          </a:xfrm>
          <a:solidFill>
            <a:srgbClr val="F79323"/>
          </a:solidFill>
        </p:grpSpPr>
        <p:sp>
          <p:nvSpPr>
            <p:cNvPr id="22" name="Parallelogram 21">
              <a:extLst>
                <a:ext uri="{FF2B5EF4-FFF2-40B4-BE49-F238E27FC236}">
                  <a16:creationId xmlns:a16="http://schemas.microsoft.com/office/drawing/2014/main" id="{F968849A-CFBB-B438-FF89-36A0CEF775D4}"/>
                </a:ext>
              </a:extLst>
            </p:cNvPr>
            <p:cNvSpPr/>
            <p:nvPr/>
          </p:nvSpPr>
          <p:spPr>
            <a:xfrm>
              <a:off x="-232475" y="4400161"/>
              <a:ext cx="1348352" cy="409392"/>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2AA331-C01B-C734-1D19-0E6DEF63522C}"/>
                </a:ext>
              </a:extLst>
            </p:cNvPr>
            <p:cNvSpPr txBox="1"/>
            <p:nvPr/>
          </p:nvSpPr>
          <p:spPr>
            <a:xfrm>
              <a:off x="580846" y="4409224"/>
              <a:ext cx="404278" cy="369332"/>
            </a:xfrm>
            <a:prstGeom prst="rect">
              <a:avLst/>
            </a:prstGeom>
            <a:grp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grpSp>
      <p:sp>
        <p:nvSpPr>
          <p:cNvPr id="24" name="Title 1">
            <a:extLst>
              <a:ext uri="{FF2B5EF4-FFF2-40B4-BE49-F238E27FC236}">
                <a16:creationId xmlns:a16="http://schemas.microsoft.com/office/drawing/2014/main" id="{0574244E-3443-E6DF-7C53-08F2FF3D7CA0}"/>
              </a:ext>
            </a:extLst>
          </p:cNvPr>
          <p:cNvSpPr txBox="1">
            <a:spLocks/>
          </p:cNvSpPr>
          <p:nvPr/>
        </p:nvSpPr>
        <p:spPr>
          <a:xfrm>
            <a:off x="1185279" y="4019374"/>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Bank Fraud:</a:t>
            </a:r>
            <a:r>
              <a:rPr lang="en-US" sz="1800" dirty="0">
                <a:latin typeface="Tahoma" panose="020B0604030504040204" pitchFamily="34" charset="0"/>
                <a:ea typeface="Tahoma" panose="020B0604030504040204" pitchFamily="34" charset="0"/>
                <a:cs typeface="Tahoma" panose="020B0604030504040204" pitchFamily="34" charset="0"/>
              </a:rPr>
              <a: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25" name="Straight Connector 24">
            <a:extLst>
              <a:ext uri="{FF2B5EF4-FFF2-40B4-BE49-F238E27FC236}">
                <a16:creationId xmlns:a16="http://schemas.microsoft.com/office/drawing/2014/main" id="{723930B1-77B9-89E9-1338-EAAF2D5AAF93}"/>
              </a:ext>
            </a:extLst>
          </p:cNvPr>
          <p:cNvCxnSpPr>
            <a:cxnSpLocks/>
          </p:cNvCxnSpPr>
          <p:nvPr/>
        </p:nvCxnSpPr>
        <p:spPr>
          <a:xfrm flipH="1">
            <a:off x="1262771" y="4375603"/>
            <a:ext cx="5899588" cy="0"/>
          </a:xfrm>
          <a:prstGeom prst="line">
            <a:avLst/>
          </a:prstGeom>
          <a:ln w="19050">
            <a:solidFill>
              <a:srgbClr val="F79323"/>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2F6DA8FA-59F5-2905-A1BE-7A4B742CCDC5}"/>
              </a:ext>
            </a:extLst>
          </p:cNvPr>
          <p:cNvSpPr txBox="1">
            <a:spLocks/>
          </p:cNvSpPr>
          <p:nvPr/>
        </p:nvSpPr>
        <p:spPr>
          <a:xfrm>
            <a:off x="580848" y="5699227"/>
            <a:ext cx="6581511" cy="157810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to wire funds to 3 different locations. It didn’t seem strange to the assistant because Harnish was then involved with funding several real estate and investment ventures. The assistant responded in the affirmative, and the hackers, posing as Harnish, assured her that it was to be done. The hackers also deleted his daily bank alerts, which he didn’t notice because he was busy running the company, traveling and meeting with clients. That money was never recovered, and the bank is not responsible.</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Everyone wants to believe “Not MY assistant, not MY employees, not MY company” – but do you honestly believe that your staff is incapable of making a single mistake? A poor judgment? </a:t>
            </a:r>
            <a:r>
              <a:rPr lang="en-US" sz="1100" b="1" dirty="0">
                <a:latin typeface="Palatino" pitchFamily="2" charset="77"/>
                <a:ea typeface="Palatino" pitchFamily="2" charset="77"/>
              </a:rPr>
              <a:t>Nobody believes they will be in a car wreck when they leave the house every day, but you still put the seat belt on.</a:t>
            </a:r>
            <a:r>
              <a:rPr lang="en-US" sz="1100" dirty="0">
                <a:latin typeface="Palatino" pitchFamily="2" charset="77"/>
                <a:ea typeface="Palatino" pitchFamily="2" charset="77"/>
              </a:rPr>
              <a:t> You don’t expect a life-threatening crash, but that’s not a reason to not buckle up. </a:t>
            </a:r>
            <a:r>
              <a:rPr lang="en-US" sz="1100" i="1" dirty="0">
                <a:latin typeface="Palatino" pitchFamily="2" charset="77"/>
                <a:ea typeface="Palatino" pitchFamily="2" charset="77"/>
              </a:rPr>
              <a:t>What if?</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Claiming ignorance is not a viable defense, nor is pointing to your outsourced IT company to blame them. YOU will be responsible, and YOUR company will bear the brunt.</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26" name="Title 1">
            <a:extLst>
              <a:ext uri="{FF2B5EF4-FFF2-40B4-BE49-F238E27FC236}">
                <a16:creationId xmlns:a16="http://schemas.microsoft.com/office/drawing/2014/main" id="{3602F756-A3A9-8E0D-F92D-3C0513199206}"/>
              </a:ext>
            </a:extLst>
          </p:cNvPr>
          <p:cNvSpPr txBox="1">
            <a:spLocks/>
          </p:cNvSpPr>
          <p:nvPr/>
        </p:nvSpPr>
        <p:spPr>
          <a:xfrm>
            <a:off x="580846" y="2948454"/>
            <a:ext cx="6581511" cy="157810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According to the Cost of Data Breach Study conducted by Ponemon Institute, the </a:t>
            </a:r>
            <a:r>
              <a:rPr lang="en-US" sz="1100" b="1" dirty="0">
                <a:latin typeface="Palatino" pitchFamily="2" charset="77"/>
                <a:ea typeface="Palatino" pitchFamily="2" charset="77"/>
              </a:rPr>
              <a:t>average cost of a data breach is</a:t>
            </a:r>
            <a:r>
              <a:rPr lang="en-US" sz="1100" dirty="0">
                <a:latin typeface="Palatino" pitchFamily="2" charset="77"/>
                <a:ea typeface="Palatino" pitchFamily="2" charset="77"/>
              </a:rPr>
              <a:t> </a:t>
            </a:r>
            <a:r>
              <a:rPr lang="en-US" sz="1100" b="1" dirty="0">
                <a:latin typeface="Palatino" pitchFamily="2" charset="77"/>
                <a:ea typeface="Palatino" pitchFamily="2" charset="77"/>
              </a:rPr>
              <a:t>$225 per record compromised, after factoring in IT recovery costs, lost revenue, downtime, fines, legal fees, etc</a:t>
            </a:r>
            <a:r>
              <a:rPr lang="en-US" sz="1100" dirty="0">
                <a:latin typeface="Palatino" pitchFamily="2" charset="77"/>
                <a:ea typeface="Palatino" pitchFamily="2" charset="77"/>
              </a:rPr>
              <a:t>. How many client records do you have? Employees? Multiply that by $225 and you’ll start to get a sense of the costs to your organization. [NOTE: Health care data breach costs are the highest among all sectors.] </a:t>
            </a:r>
          </a:p>
        </p:txBody>
      </p:sp>
      <p:pic>
        <p:nvPicPr>
          <p:cNvPr id="6" name="Picture 5" descr="A picture containing text, electronics&#10;&#10;Description automatically generated">
            <a:extLst>
              <a:ext uri="{FF2B5EF4-FFF2-40B4-BE49-F238E27FC236}">
                <a16:creationId xmlns:a16="http://schemas.microsoft.com/office/drawing/2014/main" id="{5E91B150-CB9A-B09F-17DF-3E94A1A74B42}"/>
              </a:ext>
            </a:extLst>
          </p:cNvPr>
          <p:cNvPicPr>
            <a:picLocks noChangeAspect="1"/>
          </p:cNvPicPr>
          <p:nvPr/>
        </p:nvPicPr>
        <p:blipFill>
          <a:blip r:embed="rId2"/>
          <a:stretch>
            <a:fillRect/>
          </a:stretch>
        </p:blipFill>
        <p:spPr>
          <a:xfrm>
            <a:off x="6039005" y="1195363"/>
            <a:ext cx="1123353" cy="1313215"/>
          </a:xfrm>
          <a:prstGeom prst="rect">
            <a:avLst/>
          </a:prstGeom>
        </p:spPr>
      </p:pic>
      <p:pic>
        <p:nvPicPr>
          <p:cNvPr id="9" name="Picture 8" descr="Icon&#10;&#10;Description automatically generated">
            <a:extLst>
              <a:ext uri="{FF2B5EF4-FFF2-40B4-BE49-F238E27FC236}">
                <a16:creationId xmlns:a16="http://schemas.microsoft.com/office/drawing/2014/main" id="{5C55702B-95E5-521A-E1D8-733EECAD8DBF}"/>
              </a:ext>
            </a:extLst>
          </p:cNvPr>
          <p:cNvPicPr>
            <a:picLocks noChangeAspect="1"/>
          </p:cNvPicPr>
          <p:nvPr/>
        </p:nvPicPr>
        <p:blipFill>
          <a:blip r:embed="rId3"/>
          <a:stretch>
            <a:fillRect/>
          </a:stretch>
        </p:blipFill>
        <p:spPr>
          <a:xfrm>
            <a:off x="5900275" y="4545402"/>
            <a:ext cx="1356655" cy="1044010"/>
          </a:xfrm>
          <a:prstGeom prst="rect">
            <a:avLst/>
          </a:prstGeom>
        </p:spPr>
      </p:pic>
      <p:sp>
        <p:nvSpPr>
          <p:cNvPr id="33" name="Title 1">
            <a:extLst>
              <a:ext uri="{FF2B5EF4-FFF2-40B4-BE49-F238E27FC236}">
                <a16:creationId xmlns:a16="http://schemas.microsoft.com/office/drawing/2014/main" id="{631536D5-8EF5-1C09-786A-7E9375474594}"/>
              </a:ext>
            </a:extLst>
          </p:cNvPr>
          <p:cNvSpPr txBox="1">
            <a:spLocks/>
          </p:cNvSpPr>
          <p:nvPr/>
        </p:nvSpPr>
        <p:spPr>
          <a:xfrm>
            <a:off x="686346" y="8408971"/>
            <a:ext cx="5352659" cy="120579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Some hackers don’t lock your data for ransom or steal money. Often, they use your server, website or profile to spread viruses and/or compromise other PCs. If they hack your website, they can use it to relay spam, run malware, build SEO pages or promote their religious or political ideals. (Side note: This is why you also need advanced endpoint security, spam filtering, web gateway security, SIEM and the other items detailed in this report, but more on those in a minute.) Are you okay with that happening? </a:t>
            </a:r>
          </a:p>
        </p:txBody>
      </p:sp>
      <p:grpSp>
        <p:nvGrpSpPr>
          <p:cNvPr id="34" name="Group 33">
            <a:extLst>
              <a:ext uri="{FF2B5EF4-FFF2-40B4-BE49-F238E27FC236}">
                <a16:creationId xmlns:a16="http://schemas.microsoft.com/office/drawing/2014/main" id="{2AA2CF4D-0CE7-9574-CF93-85A4C8ED20EF}"/>
              </a:ext>
            </a:extLst>
          </p:cNvPr>
          <p:cNvGrpSpPr/>
          <p:nvPr/>
        </p:nvGrpSpPr>
        <p:grpSpPr>
          <a:xfrm>
            <a:off x="-126975" y="7866716"/>
            <a:ext cx="1348352" cy="409392"/>
            <a:chOff x="-232475" y="4400161"/>
            <a:chExt cx="1348352" cy="409392"/>
          </a:xfrm>
          <a:solidFill>
            <a:srgbClr val="F79323"/>
          </a:solidFill>
        </p:grpSpPr>
        <p:sp>
          <p:nvSpPr>
            <p:cNvPr id="35" name="Parallelogram 34">
              <a:extLst>
                <a:ext uri="{FF2B5EF4-FFF2-40B4-BE49-F238E27FC236}">
                  <a16:creationId xmlns:a16="http://schemas.microsoft.com/office/drawing/2014/main" id="{AC60701F-CF42-6494-8AC8-44CA7BF10BC7}"/>
                </a:ext>
              </a:extLst>
            </p:cNvPr>
            <p:cNvSpPr/>
            <p:nvPr/>
          </p:nvSpPr>
          <p:spPr>
            <a:xfrm>
              <a:off x="-232475" y="4400161"/>
              <a:ext cx="1348352" cy="409392"/>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AE97F62-7A8C-A368-B188-D848E2AC8457}"/>
                </a:ext>
              </a:extLst>
            </p:cNvPr>
            <p:cNvSpPr txBox="1"/>
            <p:nvPr/>
          </p:nvSpPr>
          <p:spPr>
            <a:xfrm>
              <a:off x="580846" y="4409224"/>
              <a:ext cx="404278" cy="369332"/>
            </a:xfrm>
            <a:prstGeom prst="rect">
              <a:avLst/>
            </a:prstGeom>
            <a:grpFill/>
          </p:spPr>
          <p:txBody>
            <a:bodyPr wrap="none" rtlCol="0">
              <a:sp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grpSp>
      <p:sp>
        <p:nvSpPr>
          <p:cNvPr id="37" name="Title 1">
            <a:extLst>
              <a:ext uri="{FF2B5EF4-FFF2-40B4-BE49-F238E27FC236}">
                <a16:creationId xmlns:a16="http://schemas.microsoft.com/office/drawing/2014/main" id="{86644726-DE79-0CB5-876C-8365B345D227}"/>
              </a:ext>
            </a:extLst>
          </p:cNvPr>
          <p:cNvSpPr txBox="1">
            <a:spLocks/>
          </p:cNvSpPr>
          <p:nvPr/>
        </p:nvSpPr>
        <p:spPr>
          <a:xfrm>
            <a:off x="1290779" y="7904381"/>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800" b="1" dirty="0">
                <a:latin typeface="Tahoma" panose="020B0604030504040204" pitchFamily="34" charset="0"/>
                <a:ea typeface="Tahoma" panose="020B0604030504040204" pitchFamily="34" charset="0"/>
                <a:cs typeface="Tahoma" panose="020B0604030504040204" pitchFamily="34" charset="0"/>
              </a:rPr>
              <a:t>Using YOU As The Means To Infect Your Clients:</a:t>
            </a:r>
            <a:r>
              <a:rPr lang="en-US" sz="1800" dirty="0">
                <a:latin typeface="Tahoma" panose="020B0604030504040204" pitchFamily="34" charset="0"/>
                <a:ea typeface="Tahoma" panose="020B0604030504040204" pitchFamily="34" charset="0"/>
                <a:cs typeface="Tahoma" panose="020B0604030504040204" pitchFamily="34" charset="0"/>
              </a:rPr>
              <a:t> </a:t>
            </a: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cxnSp>
        <p:nvCxnSpPr>
          <p:cNvPr id="38" name="Straight Connector 37">
            <a:extLst>
              <a:ext uri="{FF2B5EF4-FFF2-40B4-BE49-F238E27FC236}">
                <a16:creationId xmlns:a16="http://schemas.microsoft.com/office/drawing/2014/main" id="{62719421-6085-215F-7C87-1288B9BF6C96}"/>
              </a:ext>
            </a:extLst>
          </p:cNvPr>
          <p:cNvCxnSpPr>
            <a:cxnSpLocks/>
          </p:cNvCxnSpPr>
          <p:nvPr/>
        </p:nvCxnSpPr>
        <p:spPr>
          <a:xfrm flipH="1">
            <a:off x="1368271" y="8260610"/>
            <a:ext cx="5899588" cy="0"/>
          </a:xfrm>
          <a:prstGeom prst="line">
            <a:avLst/>
          </a:prstGeom>
          <a:ln w="19050">
            <a:solidFill>
              <a:srgbClr val="F79323"/>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A6D2460F-5FB3-F5A7-A061-C31EA39CEE88}"/>
              </a:ext>
            </a:extLst>
          </p:cNvPr>
          <p:cNvPicPr>
            <a:picLocks noChangeAspect="1"/>
          </p:cNvPicPr>
          <p:nvPr/>
        </p:nvPicPr>
        <p:blipFill>
          <a:blip r:embed="rId4"/>
          <a:stretch>
            <a:fillRect/>
          </a:stretch>
        </p:blipFill>
        <p:spPr>
          <a:xfrm>
            <a:off x="6147491" y="8406552"/>
            <a:ext cx="1129008" cy="1119854"/>
          </a:xfrm>
          <a:prstGeom prst="rect">
            <a:avLst/>
          </a:prstGeom>
        </p:spPr>
      </p:pic>
      <p:sp>
        <p:nvSpPr>
          <p:cNvPr id="4" name="Title 1">
            <a:extLst>
              <a:ext uri="{FF2B5EF4-FFF2-40B4-BE49-F238E27FC236}">
                <a16:creationId xmlns:a16="http://schemas.microsoft.com/office/drawing/2014/main" id="{002EDC9A-5DE9-310C-537E-57430B97B350}"/>
              </a:ext>
            </a:extLst>
          </p:cNvPr>
          <p:cNvSpPr txBox="1">
            <a:spLocks/>
          </p:cNvSpPr>
          <p:nvPr/>
        </p:nvSpPr>
        <p:spPr>
          <a:xfrm>
            <a:off x="580847" y="2569616"/>
            <a:ext cx="6581510" cy="137221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be significantly disrupted, budgets blown up. Some states require companies to provide one year of credit-monitoring services to consumers affected by a data breach, and more are following suit. </a:t>
            </a:r>
          </a:p>
        </p:txBody>
      </p:sp>
    </p:spTree>
    <p:extLst>
      <p:ext uri="{BB962C8B-B14F-4D97-AF65-F5344CB8AC3E}">
        <p14:creationId xmlns:p14="http://schemas.microsoft.com/office/powerpoint/2010/main" val="203680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1515510"/>
            <a:ext cx="4068644" cy="2839628"/>
          </a:xfrm>
        </p:spPr>
        <p:txBody>
          <a:bodyPr anchor="t">
            <a:noAutofit/>
          </a:bodyPr>
          <a:lstStyle/>
          <a:p>
            <a:r>
              <a:rPr lang="en-US" sz="1100" b="1" dirty="0">
                <a:latin typeface="Palatino" pitchFamily="2" charset="77"/>
                <a:ea typeface="Palatino" pitchFamily="2" charset="77"/>
              </a:rPr>
              <a:t>It’s very possible</a:t>
            </a:r>
            <a:r>
              <a:rPr lang="en-US" sz="1100" dirty="0">
                <a:latin typeface="Palatino" pitchFamily="2" charset="77"/>
                <a:ea typeface="Palatino" pitchFamily="2" charset="77"/>
              </a:rPr>
              <a:t> that you are being ill-advised by your current IT company. What have they recently told you about the rising tsunami of cybercrime? Have they recently met with you to discuss new protocols, new protections and new systems you need in place TODAY to stop the NEW threats that have developed over the last few months? </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If not, there could be several reasons for this. First, and most common, they might not know HOW to advise you, or even that they should. Many IT companies know how to keep a computer network running </a:t>
            </a:r>
            <a:r>
              <a:rPr lang="en-US" sz="1100" b="1" dirty="0">
                <a:latin typeface="Palatino" pitchFamily="2" charset="77"/>
                <a:ea typeface="Palatino" pitchFamily="2" charset="77"/>
              </a:rPr>
              <a:t>but are completely out of their league</a:t>
            </a:r>
            <a:r>
              <a:rPr lang="en-US" sz="1100" dirty="0">
                <a:latin typeface="Palatino" pitchFamily="2" charset="77"/>
                <a:ea typeface="Palatino" pitchFamily="2" charset="77"/>
              </a:rPr>
              <a:t> </a:t>
            </a:r>
            <a:r>
              <a:rPr lang="en-US" sz="1100" b="1" dirty="0">
                <a:latin typeface="Palatino" pitchFamily="2" charset="77"/>
                <a:ea typeface="Palatino" pitchFamily="2" charset="77"/>
              </a:rPr>
              <a:t>when it comes to dealing with the advanced cybersecurity threats we are seeing recently</a:t>
            </a:r>
            <a:r>
              <a:rPr lang="en-US" sz="1100" dirty="0">
                <a:latin typeface="Palatino" pitchFamily="2" charset="77"/>
                <a:ea typeface="Palatino" pitchFamily="2" charset="77"/>
              </a:rPr>
              <a:t>.</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Second, they may be “too busy” themselves to truly be proactive with your account – or maybe they don’t want to admit the service package they sold you has become OUTDATED and inadequate compared to far superior </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12</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4244553"/>
            <a:ext cx="6703695" cy="1446550"/>
          </a:xfrm>
          <a:prstGeom prst="rect">
            <a:avLst/>
          </a:prstGeom>
          <a:noFill/>
        </p:spPr>
        <p:txBody>
          <a:bodyPr wrap="square" rtlCol="0">
            <a:spAutoFit/>
          </a:bodyPr>
          <a:lstStyle/>
          <a:p>
            <a:r>
              <a:rPr lang="en-US" sz="1100" dirty="0">
                <a:latin typeface="Palatino" pitchFamily="2" charset="77"/>
                <a:ea typeface="Palatino" pitchFamily="2" charset="77"/>
              </a:rPr>
              <a:t>solutions available today. At industry events, I’m shocked to hear other IT companies say, “We don’t want to incur that expense,” when talking about new and critical cybersecurity tools available. Their cheapness CAN be your demise.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a:p>
            <a:r>
              <a:rPr lang="en-US" sz="1100" dirty="0">
                <a:latin typeface="Palatino" pitchFamily="2" charset="77"/>
                <a:ea typeface="Palatino" pitchFamily="2" charset="77"/>
              </a:rPr>
              <a:t>And finally, NOBODY (particularly IT guys) likes to admit they are out of their depth. They feel compelled to exaggerate their ability to avoid being fired. To be fair, they might have you covered and be on top of it all. So how do you know?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You May Want To Believe You’re “Safe”</a:t>
            </a:r>
            <a:br>
              <a:rPr lang="en-US" sz="1800"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i="1" u="sng" dirty="0">
                <a:solidFill>
                  <a:srgbClr val="093479"/>
                </a:solidFill>
                <a:latin typeface="Tahoma" panose="020B0604030504040204" pitchFamily="34" charset="0"/>
                <a:ea typeface="Tahoma" panose="020B0604030504040204" pitchFamily="34" charset="0"/>
                <a:cs typeface="Tahoma" panose="020B0604030504040204" pitchFamily="34" charset="0"/>
              </a:rPr>
              <a:t>But Are You Sure</a:t>
            </a:r>
            <a:r>
              <a:rPr lang="en-US" sz="1800" i="1" dirty="0">
                <a:solidFill>
                  <a:srgbClr val="093479"/>
                </a:solidFill>
                <a:latin typeface="Tahoma" panose="020B0604030504040204" pitchFamily="34" charset="0"/>
                <a:ea typeface="Tahoma" panose="020B0604030504040204" pitchFamily="34" charset="0"/>
                <a:cs typeface="Tahoma" panose="020B0604030504040204" pitchFamily="34" charset="0"/>
              </a:rPr>
              <a:t>?</a:t>
            </a:r>
            <a:r>
              <a:rPr lang="en-US" sz="1800" dirty="0">
                <a:solidFill>
                  <a:srgbClr val="093479"/>
                </a:solidFill>
                <a:latin typeface="Tahoma" panose="020B0604030504040204" pitchFamily="34" charset="0"/>
                <a:ea typeface="Tahoma" panose="020B0604030504040204" pitchFamily="34" charset="0"/>
                <a:cs typeface="Tahoma" panose="020B0604030504040204" pitchFamily="34" charset="0"/>
              </a:rPr>
              <a:t> </a:t>
            </a:r>
            <a:endPar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le 1">
            <a:extLst>
              <a:ext uri="{FF2B5EF4-FFF2-40B4-BE49-F238E27FC236}">
                <a16:creationId xmlns:a16="http://schemas.microsoft.com/office/drawing/2014/main" id="{A024EF68-0071-0670-8616-5B8083D4B92F}"/>
              </a:ext>
            </a:extLst>
          </p:cNvPr>
          <p:cNvSpPr txBox="1">
            <a:spLocks/>
          </p:cNvSpPr>
          <p:nvPr/>
        </p:nvSpPr>
        <p:spPr>
          <a:xfrm>
            <a:off x="580848" y="6703144"/>
            <a:ext cx="6581511" cy="120099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If your current IT company does not score a “Yes” on every point, they are NOT adequately protecting you. Don’t let them “convince” you otherwise and DO NOT give them a free pass on any one of these critical points. </a:t>
            </a:r>
          </a:p>
          <a:p>
            <a:r>
              <a:rPr lang="en-US" sz="1100" dirty="0">
                <a:latin typeface="Palatino" pitchFamily="2" charset="77"/>
                <a:ea typeface="Palatino" pitchFamily="2" charset="77"/>
              </a:rPr>
              <a:t> </a:t>
            </a:r>
          </a:p>
          <a:p>
            <a:r>
              <a:rPr lang="en-US" sz="1100" b="1" dirty="0">
                <a:latin typeface="Palatino" pitchFamily="2" charset="77"/>
                <a:ea typeface="Palatino" pitchFamily="2" charset="77"/>
              </a:rPr>
              <a:t>Further, it’s important that you get verification on the items listed. </a:t>
            </a:r>
            <a:r>
              <a:rPr lang="en-US" sz="1100" dirty="0">
                <a:latin typeface="Palatino" pitchFamily="2" charset="77"/>
                <a:ea typeface="Palatino" pitchFamily="2" charset="77"/>
              </a:rPr>
              <a:t>Simply asking, “Do you have insurance to cover us if you make a mistake?” is good, but getting a copy of the policy or other verification is critical. When push comes to shove, they can deny they told you.</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5950145"/>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Is Your Current IT Company Doing Their Job?</a:t>
            </a:r>
            <a:b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093479"/>
                </a:solidFill>
                <a:latin typeface="Tahoma" panose="020B0604030504040204" pitchFamily="34" charset="0"/>
                <a:ea typeface="Tahoma" panose="020B0604030504040204" pitchFamily="34" charset="0"/>
                <a:cs typeface="Tahoma" panose="020B0604030504040204" pitchFamily="34" charset="0"/>
              </a:rPr>
              <a:t>Take The Quiz On The Next Page To Find Out</a:t>
            </a:r>
          </a:p>
        </p:txBody>
      </p:sp>
      <p:sp>
        <p:nvSpPr>
          <p:cNvPr id="17" name="TextBox 16">
            <a:extLst>
              <a:ext uri="{FF2B5EF4-FFF2-40B4-BE49-F238E27FC236}">
                <a16:creationId xmlns:a16="http://schemas.microsoft.com/office/drawing/2014/main" id="{3B80EC4B-5BB8-3D89-F296-236A00E0567A}"/>
              </a:ext>
            </a:extLst>
          </p:cNvPr>
          <p:cNvSpPr txBox="1"/>
          <p:nvPr/>
        </p:nvSpPr>
        <p:spPr>
          <a:xfrm>
            <a:off x="0" y="8356086"/>
            <a:ext cx="7772400" cy="1046440"/>
          </a:xfrm>
          <a:prstGeom prst="rect">
            <a:avLst/>
          </a:prstGeom>
          <a:solidFill>
            <a:schemeClr val="bg2"/>
          </a:solidFill>
        </p:spPr>
        <p:txBody>
          <a:bodyPr wrap="square" rtlCol="0" anchor="ctr">
            <a:spAutoFit/>
          </a:bodyPr>
          <a:lstStyle/>
          <a:p>
            <a:pPr algn="ctr"/>
            <a:endParaRPr lang="en-US" sz="5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093479"/>
                </a:solidFill>
                <a:latin typeface="Tahoma" panose="020B0604030504040204" pitchFamily="34" charset="0"/>
                <a:ea typeface="Tahoma" panose="020B0604030504040204" pitchFamily="34" charset="0"/>
                <a:cs typeface="Tahoma" panose="020B0604030504040204" pitchFamily="34" charset="0"/>
              </a:rPr>
              <a:t>www.getadvantage.com</a:t>
            </a:r>
          </a:p>
          <a:p>
            <a:pPr algn="ct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endParaRPr lang="en-US" sz="1600" b="1" dirty="0">
              <a:latin typeface="Tahoma" panose="020B0604030504040204" pitchFamily="34" charset="0"/>
              <a:ea typeface="Tahoma" panose="020B0604030504040204" pitchFamily="34" charset="0"/>
              <a:cs typeface="Tahoma" panose="020B0604030504040204" pitchFamily="34" charset="0"/>
            </a:endParaRPr>
          </a:p>
          <a:p>
            <a:pPr algn="ctr"/>
            <a:endParaRPr lang="en-US" sz="700" b="1" dirty="0">
              <a:latin typeface="Tahoma" panose="020B0604030504040204" pitchFamily="34" charset="0"/>
              <a:ea typeface="Tahoma" panose="020B0604030504040204" pitchFamily="34" charset="0"/>
              <a:cs typeface="Tahoma" panose="020B0604030504040204" pitchFamily="34" charset="0"/>
            </a:endParaRP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s face on a black background&#10;&#10;Description automatically generated with low confidence">
            <a:extLst>
              <a:ext uri="{FF2B5EF4-FFF2-40B4-BE49-F238E27FC236}">
                <a16:creationId xmlns:a16="http://schemas.microsoft.com/office/drawing/2014/main" id="{D0B67332-1E9C-EFFD-969B-8C93C3653F8D}"/>
              </a:ext>
            </a:extLst>
          </p:cNvPr>
          <p:cNvPicPr>
            <a:picLocks noChangeAspect="1"/>
          </p:cNvPicPr>
          <p:nvPr/>
        </p:nvPicPr>
        <p:blipFill>
          <a:blip r:embed="rId2"/>
          <a:stretch>
            <a:fillRect/>
          </a:stretch>
        </p:blipFill>
        <p:spPr>
          <a:xfrm>
            <a:off x="5009543" y="1398194"/>
            <a:ext cx="2097357" cy="2755351"/>
          </a:xfrm>
          <a:prstGeom prst="rect">
            <a:avLst/>
          </a:prstGeom>
        </p:spPr>
      </p:pic>
    </p:spTree>
    <p:extLst>
      <p:ext uri="{BB962C8B-B14F-4D97-AF65-F5344CB8AC3E}">
        <p14:creationId xmlns:p14="http://schemas.microsoft.com/office/powerpoint/2010/main" val="368421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13</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609323-A5AB-F66E-1E53-5416114F1708}"/>
              </a:ext>
            </a:extLst>
          </p:cNvPr>
          <p:cNvSpPr txBox="1"/>
          <p:nvPr/>
        </p:nvSpPr>
        <p:spPr>
          <a:xfrm>
            <a:off x="445515" y="880942"/>
            <a:ext cx="5257862" cy="523220"/>
          </a:xfrm>
          <a:prstGeom prst="rect">
            <a:avLst/>
          </a:prstGeom>
          <a:noFill/>
        </p:spPr>
        <p:txBody>
          <a:bodyPr wrap="square" rtlCol="0">
            <a:spAutoFit/>
          </a:bodyPr>
          <a:lstStyle/>
          <a:p>
            <a:r>
              <a:rPr lang="en-US" sz="1400" b="1" dirty="0">
                <a:solidFill>
                  <a:srgbClr val="093479"/>
                </a:solidFill>
                <a:latin typeface="Tahoma" panose="020B0604030504040204" pitchFamily="34" charset="0"/>
                <a:ea typeface="Tahoma" panose="020B0604030504040204" pitchFamily="34" charset="0"/>
                <a:cs typeface="Tahoma" panose="020B0604030504040204" pitchFamily="34" charset="0"/>
              </a:rPr>
              <a:t>If your current IT company does not score a “YES” on every point, they are NOT adequately protecting you.</a:t>
            </a:r>
            <a:endParaRPr lang="en-US" sz="1400" dirty="0">
              <a:solidFill>
                <a:srgbClr val="093479"/>
              </a:solidFill>
              <a:latin typeface="Tahoma" panose="020B0604030504040204" pitchFamily="34" charset="0"/>
              <a:ea typeface="Tahoma" panose="020B0604030504040204" pitchFamily="34" charset="0"/>
              <a:cs typeface="Tahoma" panose="020B0604030504040204" pitchFamily="34" charset="0"/>
            </a:endParaRPr>
          </a:p>
        </p:txBody>
      </p:sp>
      <p:pic>
        <p:nvPicPr>
          <p:cNvPr id="21" name="Picture 20" descr="Icon&#10;&#10;Description automatically generated">
            <a:extLst>
              <a:ext uri="{FF2B5EF4-FFF2-40B4-BE49-F238E27FC236}">
                <a16:creationId xmlns:a16="http://schemas.microsoft.com/office/drawing/2014/main" id="{EE44569C-4F8D-FB40-4CAF-C735620E32E3}"/>
              </a:ext>
            </a:extLst>
          </p:cNvPr>
          <p:cNvPicPr>
            <a:picLocks noChangeAspect="1"/>
          </p:cNvPicPr>
          <p:nvPr/>
        </p:nvPicPr>
        <p:blipFill>
          <a:blip r:embed="rId2"/>
          <a:stretch>
            <a:fillRect/>
          </a:stretch>
        </p:blipFill>
        <p:spPr>
          <a:xfrm>
            <a:off x="6081700" y="620643"/>
            <a:ext cx="937323" cy="830013"/>
          </a:xfrm>
          <a:prstGeom prst="rect">
            <a:avLst/>
          </a:prstGeom>
        </p:spPr>
      </p:pic>
      <p:pic>
        <p:nvPicPr>
          <p:cNvPr id="6" name="Picture 5">
            <a:extLst>
              <a:ext uri="{FF2B5EF4-FFF2-40B4-BE49-F238E27FC236}">
                <a16:creationId xmlns:a16="http://schemas.microsoft.com/office/drawing/2014/main" id="{3CEBE1FB-B21C-D234-C382-7DF01C4FFC41}"/>
              </a:ext>
            </a:extLst>
          </p:cNvPr>
          <p:cNvPicPr>
            <a:picLocks noChangeAspect="1"/>
          </p:cNvPicPr>
          <p:nvPr/>
        </p:nvPicPr>
        <p:blipFill>
          <a:blip r:embed="rId3"/>
          <a:stretch>
            <a:fillRect/>
          </a:stretch>
        </p:blipFill>
        <p:spPr>
          <a:xfrm>
            <a:off x="465005" y="1862889"/>
            <a:ext cx="6842389" cy="6724714"/>
          </a:xfrm>
          <a:prstGeom prst="rect">
            <a:avLst/>
          </a:prstGeom>
        </p:spPr>
      </p:pic>
    </p:spTree>
    <p:extLst>
      <p:ext uri="{BB962C8B-B14F-4D97-AF65-F5344CB8AC3E}">
        <p14:creationId xmlns:p14="http://schemas.microsoft.com/office/powerpoint/2010/main" val="308577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14</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1E49AD2-8FFE-64CB-2611-1851ADF033DD}"/>
              </a:ext>
            </a:extLst>
          </p:cNvPr>
          <p:cNvPicPr>
            <a:picLocks noChangeAspect="1"/>
          </p:cNvPicPr>
          <p:nvPr/>
        </p:nvPicPr>
        <p:blipFill>
          <a:blip r:embed="rId2"/>
          <a:stretch>
            <a:fillRect/>
          </a:stretch>
        </p:blipFill>
        <p:spPr>
          <a:xfrm>
            <a:off x="515203" y="1163222"/>
            <a:ext cx="6741994" cy="6138329"/>
          </a:xfrm>
          <a:prstGeom prst="rect">
            <a:avLst/>
          </a:prstGeom>
        </p:spPr>
      </p:pic>
    </p:spTree>
    <p:extLst>
      <p:ext uri="{BB962C8B-B14F-4D97-AF65-F5344CB8AC3E}">
        <p14:creationId xmlns:p14="http://schemas.microsoft.com/office/powerpoint/2010/main" val="959335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1515510"/>
            <a:ext cx="3351846" cy="1748540"/>
          </a:xfrm>
        </p:spPr>
        <p:txBody>
          <a:bodyPr anchor="t">
            <a:noAutofit/>
          </a:bodyPr>
          <a:lstStyle/>
          <a:p>
            <a:r>
              <a:rPr lang="en-US" sz="1100" dirty="0">
                <a:latin typeface="Palatino" pitchFamily="2" charset="77"/>
                <a:ea typeface="Palatino" pitchFamily="2" charset="77"/>
              </a:rPr>
              <a:t>A  security assessment is exactly what it sounds like – it’s a process to review, evaluate and “stress test” your company’s network to uncover loopholes and vulnerabilities BEFORE a cyber-event happens. </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 Just like a cancer screening, a good assessment can catch problems while they’re small, which means they will be a LOT less expensive to fix, less disruptive to your organization AND give you a better chance of surviving a cyber-attack. </a:t>
            </a:r>
            <a:br>
              <a:rPr lang="en-US" sz="1100"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15</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3306959"/>
            <a:ext cx="6703695" cy="1107996"/>
          </a:xfrm>
          <a:prstGeom prst="rect">
            <a:avLst/>
          </a:prstGeom>
          <a:noFill/>
        </p:spPr>
        <p:txBody>
          <a:bodyPr wrap="square" rtlCol="0">
            <a:spAutoFit/>
          </a:bodyPr>
          <a:lstStyle/>
          <a:p>
            <a:r>
              <a:rPr lang="en-US" sz="1100" b="1" u="sng" dirty="0">
                <a:latin typeface="Palatino" pitchFamily="2" charset="77"/>
                <a:ea typeface="Palatino" pitchFamily="2" charset="77"/>
              </a:rPr>
              <a:t>An assessment should always be done by a qualified third party</a:t>
            </a:r>
            <a:r>
              <a:rPr lang="en-US" sz="1100" dirty="0">
                <a:latin typeface="Palatino" pitchFamily="2" charset="77"/>
                <a:ea typeface="Palatino" pitchFamily="2" charset="77"/>
              </a:rPr>
              <a:t>, NOT your current IT team or company; fresh eyes see things hidden, even in plain sight, from those looking at it daily.</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You want a qualified “Sherlock Holmes” investing on YOUR behalf who is not trying to cover up inadequacies or make excuses, bringing to you a confidential report you can use before others find dirty laundry and air it in harmful ways.</a:t>
            </a: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A Preemptive Independent Risk Assessment:</a:t>
            </a:r>
            <a:b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The ONLY Way You Can Really Be Sure</a:t>
            </a:r>
          </a:p>
        </p:txBody>
      </p:sp>
      <p:sp>
        <p:nvSpPr>
          <p:cNvPr id="15" name="Title 1">
            <a:extLst>
              <a:ext uri="{FF2B5EF4-FFF2-40B4-BE49-F238E27FC236}">
                <a16:creationId xmlns:a16="http://schemas.microsoft.com/office/drawing/2014/main" id="{A024EF68-0071-0670-8616-5B8083D4B92F}"/>
              </a:ext>
            </a:extLst>
          </p:cNvPr>
          <p:cNvSpPr txBox="1">
            <a:spLocks/>
          </p:cNvSpPr>
          <p:nvPr/>
        </p:nvSpPr>
        <p:spPr>
          <a:xfrm>
            <a:off x="580849" y="5423545"/>
            <a:ext cx="4084142" cy="298880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For a limited time, we are offering to give away a Free Cybersecurity Risk Assessment to a select group of businesses. This is entirely free and without obligation. EVERYTHING WE FIND AND DISCUSS WILL BE STRICTLY CONFIDENTIAL. </a:t>
            </a:r>
          </a:p>
          <a:p>
            <a:endParaRPr lang="en-US" sz="1100" dirty="0">
              <a:latin typeface="Palatino" pitchFamily="2" charset="77"/>
              <a:ea typeface="Palatino" pitchFamily="2" charset="77"/>
            </a:endParaRPr>
          </a:p>
          <a:p>
            <a:r>
              <a:rPr lang="en-US" sz="1100" dirty="0">
                <a:latin typeface="Palatino"/>
                <a:ea typeface="Palatino" pitchFamily="2" charset="77"/>
              </a:rPr>
              <a:t>This assessment will provide verification from a </a:t>
            </a:r>
            <a:r>
              <a:rPr lang="en-US" sz="1100" b="1" dirty="0">
                <a:latin typeface="Palatino"/>
                <a:ea typeface="Palatino" pitchFamily="2" charset="77"/>
              </a:rPr>
              <a:t>qualified third party</a:t>
            </a:r>
            <a:r>
              <a:rPr lang="en-US" sz="1100" dirty="0">
                <a:latin typeface="Palatino"/>
                <a:ea typeface="Palatino" pitchFamily="2" charset="77"/>
              </a:rPr>
              <a:t> on whether or not your current IT company is doing everything they should to keep your computer network not only up and running, but SAFE from cybercrime. </a:t>
            </a:r>
          </a:p>
          <a:p>
            <a:endParaRPr lang="en-US" sz="1100" dirty="0">
              <a:latin typeface="Palatino" pitchFamily="2" charset="77"/>
              <a:ea typeface="Palatino" pitchFamily="2" charset="77"/>
            </a:endParaRPr>
          </a:p>
          <a:p>
            <a:r>
              <a:rPr lang="en-US" sz="1100" b="1" u="sng" dirty="0">
                <a:latin typeface="Palatino"/>
                <a:ea typeface="Palatino" pitchFamily="2" charset="77"/>
              </a:rPr>
              <a:t>Here’s How It Works</a:t>
            </a:r>
            <a:r>
              <a:rPr lang="en-US" sz="1100" b="1" dirty="0">
                <a:latin typeface="Palatino"/>
                <a:ea typeface="Palatino" pitchFamily="2" charset="77"/>
              </a:rPr>
              <a:t>:</a:t>
            </a:r>
            <a:r>
              <a:rPr lang="en-US" sz="1100" dirty="0">
                <a:latin typeface="Palatino"/>
                <a:ea typeface="Palatino" pitchFamily="2" charset="77"/>
              </a:rPr>
              <a:t> At no cost or obligation, one of my lead consultants and I will come to your office and conduct a non-invasive, CONFIDENTIAL investigation of your computer network, backups and security protocols. </a:t>
            </a:r>
            <a:r>
              <a:rPr lang="en-US" sz="1100" u="sng" dirty="0">
                <a:latin typeface="Palatino"/>
                <a:ea typeface="Palatino" pitchFamily="2" charset="77"/>
              </a:rPr>
              <a:t>Your current IT company or guy DOES NOT NEED TO KNOW we are conducting this assessment</a:t>
            </a:r>
            <a:r>
              <a:rPr lang="en-US" sz="1100" dirty="0">
                <a:latin typeface="Palatino"/>
                <a:ea typeface="Palatino" pitchFamily="2" charset="77"/>
              </a:rPr>
              <a:t>. Your time investment is minimal: one hour for the initial meeting and one hour in the second meeting to go over our Report Of Findings.</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4670546"/>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Our Free Cybersecurity Risk Assessment Will Give You </a:t>
            </a:r>
            <a:b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The Answers You Want, The </a:t>
            </a:r>
            <a:r>
              <a:rPr lang="en-US" sz="1800" b="1" u="sng" dirty="0">
                <a:solidFill>
                  <a:srgbClr val="093479"/>
                </a:solidFill>
                <a:latin typeface="Tahoma" panose="020B0604030504040204" pitchFamily="34" charset="0"/>
                <a:ea typeface="Tahoma" panose="020B0604030504040204" pitchFamily="34" charset="0"/>
                <a:cs typeface="Tahoma" panose="020B0604030504040204" pitchFamily="34" charset="0"/>
              </a:rPr>
              <a:t>Certainty You Need</a:t>
            </a:r>
            <a:endPar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endParaRP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ebsite&#10;&#10;Description automatically generated with low confidence">
            <a:extLst>
              <a:ext uri="{FF2B5EF4-FFF2-40B4-BE49-F238E27FC236}">
                <a16:creationId xmlns:a16="http://schemas.microsoft.com/office/drawing/2014/main" id="{A748A227-050E-BDEC-2FA2-4F0649595674}"/>
              </a:ext>
            </a:extLst>
          </p:cNvPr>
          <p:cNvPicPr>
            <a:picLocks noChangeAspect="1"/>
          </p:cNvPicPr>
          <p:nvPr/>
        </p:nvPicPr>
        <p:blipFill>
          <a:blip r:embed="rId2"/>
          <a:stretch>
            <a:fillRect/>
          </a:stretch>
        </p:blipFill>
        <p:spPr>
          <a:xfrm>
            <a:off x="4463512" y="1513301"/>
            <a:ext cx="2524403" cy="1633437"/>
          </a:xfrm>
          <a:prstGeom prst="rect">
            <a:avLst/>
          </a:prstGeom>
        </p:spPr>
      </p:pic>
      <p:pic>
        <p:nvPicPr>
          <p:cNvPr id="11" name="Picture 10" descr="Text&#10;&#10;Description automatically generated">
            <a:extLst>
              <a:ext uri="{FF2B5EF4-FFF2-40B4-BE49-F238E27FC236}">
                <a16:creationId xmlns:a16="http://schemas.microsoft.com/office/drawing/2014/main" id="{643D738C-EF36-AAE7-9A52-63A8986F8A5E}"/>
              </a:ext>
            </a:extLst>
          </p:cNvPr>
          <p:cNvPicPr>
            <a:picLocks noChangeAspect="1"/>
          </p:cNvPicPr>
          <p:nvPr/>
        </p:nvPicPr>
        <p:blipFill>
          <a:blip r:embed="rId3"/>
          <a:stretch>
            <a:fillRect/>
          </a:stretch>
        </p:blipFill>
        <p:spPr>
          <a:xfrm>
            <a:off x="4962342" y="5669577"/>
            <a:ext cx="2182713" cy="2529347"/>
          </a:xfrm>
          <a:prstGeom prst="rect">
            <a:avLst/>
          </a:prstGeom>
        </p:spPr>
      </p:pic>
      <p:sp>
        <p:nvSpPr>
          <p:cNvPr id="18" name="TextBox 17">
            <a:extLst>
              <a:ext uri="{FF2B5EF4-FFF2-40B4-BE49-F238E27FC236}">
                <a16:creationId xmlns:a16="http://schemas.microsoft.com/office/drawing/2014/main" id="{D8914585-819C-B423-8E91-F69FDA4B3020}"/>
              </a:ext>
            </a:extLst>
          </p:cNvPr>
          <p:cNvSpPr txBox="1"/>
          <p:nvPr/>
        </p:nvSpPr>
        <p:spPr>
          <a:xfrm>
            <a:off x="0" y="8726834"/>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093479"/>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066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16</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3877147"/>
            <a:ext cx="6703695" cy="1277273"/>
          </a:xfrm>
          <a:prstGeom prst="rect">
            <a:avLst/>
          </a:prstGeom>
          <a:noFill/>
        </p:spPr>
        <p:txBody>
          <a:bodyPr wrap="square" rtlCol="0">
            <a:spAutoFit/>
          </a:bodyPr>
          <a:lstStyle/>
          <a:p>
            <a:r>
              <a:rPr lang="en-US" sz="1100" b="1" dirty="0">
                <a:latin typeface="Palatino" pitchFamily="2" charset="77"/>
                <a:ea typeface="Palatino" pitchFamily="2" charset="77"/>
              </a:rPr>
              <a:t>If we DO find problems</a:t>
            </a:r>
            <a:r>
              <a:rPr lang="en-US" sz="1100" dirty="0">
                <a:latin typeface="Palatino" pitchFamily="2" charset="77"/>
                <a:ea typeface="Palatino" pitchFamily="2" charset="77"/>
              </a:rPr>
              <a:t>…overlooked security loopholes, inadequate backups, credentials that have been compromised, out-of-date firewall and antivirus software and (often) active malware…on one or more of the PCs in your office, we will propose an Action Plan to remediate the situation that you can have us implement for you if you choose. </a:t>
            </a:r>
          </a:p>
          <a:p>
            <a:r>
              <a:rPr lang="en-US" sz="1100" dirty="0">
                <a:latin typeface="Palatino" pitchFamily="2" charset="77"/>
                <a:ea typeface="Palatino" pitchFamily="2" charset="77"/>
              </a:rPr>
              <a:t> </a:t>
            </a:r>
          </a:p>
          <a:p>
            <a:r>
              <a:rPr lang="en-US" sz="1100" b="1" dirty="0">
                <a:latin typeface="Palatino" pitchFamily="2" charset="77"/>
                <a:ea typeface="Palatino" pitchFamily="2" charset="77"/>
              </a:rPr>
              <a:t>Again, I want to stress that</a:t>
            </a:r>
            <a:r>
              <a:rPr lang="en-US" sz="1100" dirty="0">
                <a:latin typeface="Palatino" pitchFamily="2" charset="77"/>
                <a:ea typeface="Palatino" pitchFamily="2" charset="77"/>
              </a:rPr>
              <a:t> </a:t>
            </a:r>
            <a:r>
              <a:rPr lang="en-US" sz="1100" b="1" dirty="0">
                <a:latin typeface="Palatino" pitchFamily="2" charset="77"/>
                <a:ea typeface="Palatino" pitchFamily="2" charset="77"/>
              </a:rPr>
              <a:t>EVERYTHING WE DISCUSS AND DISCOVER WILL BE </a:t>
            </a:r>
            <a:r>
              <a:rPr lang="en-US" sz="1100" b="1" u="sng" dirty="0">
                <a:latin typeface="Palatino" pitchFamily="2" charset="77"/>
                <a:ea typeface="Palatino" pitchFamily="2" charset="77"/>
              </a:rPr>
              <a:t>STRICTLY CONFIDENTIAL</a:t>
            </a:r>
            <a:r>
              <a:rPr lang="en-US" sz="1100" b="1" dirty="0">
                <a:latin typeface="Palatino" pitchFamily="2" charset="77"/>
                <a:ea typeface="Palatino" pitchFamily="2" charset="77"/>
              </a:rPr>
              <a:t>.</a:t>
            </a:r>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34044" y="-318504"/>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400" b="1" dirty="0">
                <a:solidFill>
                  <a:srgbClr val="093479"/>
                </a:solidFill>
                <a:latin typeface="Tahoma" panose="020B0604030504040204" pitchFamily="34" charset="0"/>
                <a:ea typeface="Tahoma" panose="020B0604030504040204" pitchFamily="34" charset="0"/>
                <a:cs typeface="Tahoma" panose="020B0604030504040204" pitchFamily="34" charset="0"/>
              </a:rPr>
              <a:t>When This Risk Assessment IS Complete, You Will Know:</a:t>
            </a:r>
          </a:p>
        </p:txBody>
      </p:sp>
      <p:sp>
        <p:nvSpPr>
          <p:cNvPr id="15" name="Title 1">
            <a:extLst>
              <a:ext uri="{FF2B5EF4-FFF2-40B4-BE49-F238E27FC236}">
                <a16:creationId xmlns:a16="http://schemas.microsoft.com/office/drawing/2014/main" id="{A024EF68-0071-0670-8616-5B8083D4B92F}"/>
              </a:ext>
            </a:extLst>
          </p:cNvPr>
          <p:cNvSpPr txBox="1">
            <a:spLocks/>
          </p:cNvSpPr>
          <p:nvPr/>
        </p:nvSpPr>
        <p:spPr>
          <a:xfrm>
            <a:off x="580849" y="5715691"/>
            <a:ext cx="4533592" cy="298880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Frankly, we want the opportunity to be your IT company. We know we are the most competent, responsive and trusted IT services provider to small businesses in Maryland.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However, I also realize </a:t>
            </a:r>
            <a:r>
              <a:rPr lang="en-US" sz="1100" b="1" dirty="0">
                <a:latin typeface="Palatino" pitchFamily="2" charset="77"/>
                <a:ea typeface="Palatino" pitchFamily="2" charset="77"/>
              </a:rPr>
              <a:t>there’s a good chance you’ve been burned, disappointed and frustrated by the</a:t>
            </a:r>
            <a:r>
              <a:rPr lang="en-US" sz="1100" dirty="0">
                <a:latin typeface="Palatino" pitchFamily="2" charset="77"/>
                <a:ea typeface="Palatino" pitchFamily="2" charset="77"/>
              </a:rPr>
              <a:t> </a:t>
            </a:r>
            <a:r>
              <a:rPr lang="en-US" sz="1100" b="1" dirty="0">
                <a:latin typeface="Palatino" pitchFamily="2" charset="77"/>
                <a:ea typeface="Palatino" pitchFamily="2" charset="77"/>
              </a:rPr>
              <a:t>complete lack of service and the questionable advice</a:t>
            </a:r>
            <a:r>
              <a:rPr lang="en-US" sz="1100" dirty="0">
                <a:latin typeface="Palatino" pitchFamily="2" charset="77"/>
                <a:ea typeface="Palatino" pitchFamily="2" charset="77"/>
              </a:rPr>
              <a:t> you’ve gotten from other IT companies in the past. In fact, you might be so fed up and disgusted with being “sold” and underserved that you don’t trust anyone. </a:t>
            </a:r>
            <a:r>
              <a:rPr lang="en-US" sz="1100" i="1" dirty="0">
                <a:latin typeface="Palatino" pitchFamily="2" charset="77"/>
                <a:ea typeface="Palatino" pitchFamily="2" charset="77"/>
              </a:rPr>
              <a:t>I don’t blame you</a:t>
            </a:r>
            <a:r>
              <a:rPr lang="en-US" sz="1100" dirty="0">
                <a:latin typeface="Palatino" pitchFamily="2" charset="77"/>
                <a:ea typeface="Palatino" pitchFamily="2" charset="77"/>
              </a:rPr>
              <a:t>.</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That’s why this assessment is completely and entirely free. Let us earn your trust by demonstrating our expertise. While we would love the opportunity to be your IT company, we will come in with no expectations and only look to provide you with fact-based information so you can make a quality, informed decision – and we’ll ONLY discuss the option of becoming your IT company if the information we share makes sense and you want to move forward. No hard sell. No gimmicks and no tricks.</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5275241"/>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Why Free?</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3061"/>
              </a:solidFill>
            </a:endParaRPr>
          </a:p>
        </p:txBody>
      </p:sp>
      <p:pic>
        <p:nvPicPr>
          <p:cNvPr id="11" name="Picture 10" descr="Text&#10;&#10;Description automatically generated">
            <a:extLst>
              <a:ext uri="{FF2B5EF4-FFF2-40B4-BE49-F238E27FC236}">
                <a16:creationId xmlns:a16="http://schemas.microsoft.com/office/drawing/2014/main" id="{643D738C-EF36-AAE7-9A52-63A8986F8A5E}"/>
              </a:ext>
            </a:extLst>
          </p:cNvPr>
          <p:cNvPicPr>
            <a:picLocks noChangeAspect="1"/>
          </p:cNvPicPr>
          <p:nvPr/>
        </p:nvPicPr>
        <p:blipFill>
          <a:blip r:embed="rId2"/>
          <a:stretch>
            <a:fillRect/>
          </a:stretch>
        </p:blipFill>
        <p:spPr>
          <a:xfrm>
            <a:off x="5442764" y="5957022"/>
            <a:ext cx="1702291" cy="2226662"/>
          </a:xfrm>
          <a:prstGeom prst="rect">
            <a:avLst/>
          </a:prstGeom>
        </p:spPr>
      </p:pic>
      <p:sp>
        <p:nvSpPr>
          <p:cNvPr id="18" name="TextBox 17">
            <a:extLst>
              <a:ext uri="{FF2B5EF4-FFF2-40B4-BE49-F238E27FC236}">
                <a16:creationId xmlns:a16="http://schemas.microsoft.com/office/drawing/2014/main" id="{D8914585-819C-B423-8E91-F69FDA4B3020}"/>
              </a:ext>
            </a:extLst>
          </p:cNvPr>
          <p:cNvSpPr txBox="1"/>
          <p:nvPr/>
        </p:nvSpPr>
        <p:spPr>
          <a:xfrm>
            <a:off x="0" y="8726834"/>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a:extLst>
              <a:ext uri="{FF2B5EF4-FFF2-40B4-BE49-F238E27FC236}">
                <a16:creationId xmlns:a16="http://schemas.microsoft.com/office/drawing/2014/main" id="{3D229392-7466-DEEE-AFEF-B1E9CAF16418}"/>
              </a:ext>
            </a:extLst>
          </p:cNvPr>
          <p:cNvSpPr txBox="1">
            <a:spLocks/>
          </p:cNvSpPr>
          <p:nvPr/>
        </p:nvSpPr>
        <p:spPr>
          <a:xfrm>
            <a:off x="534351" y="1115878"/>
            <a:ext cx="6703695" cy="686574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spcAft>
                <a:spcPts val="600"/>
              </a:spcAft>
              <a:buClr>
                <a:srgbClr val="F79323"/>
              </a:buClr>
              <a:buFont typeface="Wingdings" pitchFamily="2" charset="2"/>
              <a:buChar char="ü"/>
            </a:pPr>
            <a:r>
              <a:rPr lang="en-US" sz="1100" b="1" dirty="0">
                <a:latin typeface="Palatino" pitchFamily="2" charset="77"/>
                <a:ea typeface="Palatino" pitchFamily="2" charset="77"/>
              </a:rPr>
              <a:t>If</a:t>
            </a:r>
            <a:r>
              <a:rPr lang="en-US" sz="1100" dirty="0">
                <a:latin typeface="Palatino" pitchFamily="2" charset="77"/>
                <a:ea typeface="Palatino" pitchFamily="2" charset="77"/>
              </a:rPr>
              <a:t> </a:t>
            </a:r>
            <a:r>
              <a:rPr lang="en-US" sz="1100" b="1" dirty="0">
                <a:latin typeface="Palatino" pitchFamily="2" charset="77"/>
                <a:ea typeface="Palatino" pitchFamily="2" charset="77"/>
              </a:rPr>
              <a:t>you and your employees’ login credentials are being sold on the dark web.</a:t>
            </a:r>
            <a:r>
              <a:rPr lang="en-US" sz="1100" dirty="0">
                <a:latin typeface="Palatino" pitchFamily="2" charset="77"/>
                <a:ea typeface="Palatino" pitchFamily="2" charset="77"/>
              </a:rPr>
              <a:t> We will run a scan on your company, right in front of you, in the privacy of your office if you prefer (results will NOT be e-mailed or otherwise shared with anyone but you). It’s RARE that we don’t find compromised credentials – and I can guarantee what we find will shock and alarm you.</a:t>
            </a:r>
          </a:p>
          <a:p>
            <a:pPr marL="171450" lvl="0" indent="-171450">
              <a:spcAft>
                <a:spcPts val="600"/>
              </a:spcAft>
              <a:buClr>
                <a:srgbClr val="F79323"/>
              </a:buClr>
              <a:buFont typeface="Wingdings" pitchFamily="2" charset="2"/>
              <a:buChar char="ü"/>
            </a:pPr>
            <a:r>
              <a:rPr lang="en-US" sz="1100" dirty="0">
                <a:latin typeface="Palatino" pitchFamily="2" charset="77"/>
                <a:ea typeface="Palatino" pitchFamily="2" charset="77"/>
              </a:rPr>
              <a:t>If your IT systems and data are </a:t>
            </a:r>
            <a:r>
              <a:rPr lang="en-US" sz="1100" b="1" u="sng" dirty="0">
                <a:latin typeface="Palatino" pitchFamily="2" charset="77"/>
                <a:ea typeface="Palatino" pitchFamily="2" charset="77"/>
              </a:rPr>
              <a:t>truly secured</a:t>
            </a:r>
            <a:r>
              <a:rPr lang="en-US" sz="1100" dirty="0">
                <a:latin typeface="Palatino" pitchFamily="2" charset="77"/>
                <a:ea typeface="Palatino" pitchFamily="2" charset="77"/>
              </a:rPr>
              <a:t> from hackers, cybercriminals, viruses, worms and even sabotage by rogue employees. </a:t>
            </a:r>
          </a:p>
          <a:p>
            <a:pPr marL="171450" lvl="0" indent="-171450">
              <a:spcAft>
                <a:spcPts val="600"/>
              </a:spcAft>
              <a:buClr>
                <a:srgbClr val="F79323"/>
              </a:buClr>
              <a:buFont typeface="Wingdings" pitchFamily="2" charset="2"/>
              <a:buChar char="ü"/>
            </a:pPr>
            <a:r>
              <a:rPr lang="en-US" sz="1100" dirty="0">
                <a:latin typeface="Palatino" pitchFamily="2" charset="77"/>
                <a:ea typeface="Palatino" pitchFamily="2" charset="77"/>
              </a:rPr>
              <a:t>If your </a:t>
            </a:r>
            <a:r>
              <a:rPr lang="en-US" sz="1100" b="1" dirty="0">
                <a:latin typeface="Palatino" pitchFamily="2" charset="77"/>
                <a:ea typeface="Palatino" pitchFamily="2" charset="77"/>
              </a:rPr>
              <a:t>current backup would allow you to be back up and running again </a:t>
            </a:r>
            <a:r>
              <a:rPr lang="en-US" sz="1100" b="1" u="sng" dirty="0">
                <a:latin typeface="Palatino" pitchFamily="2" charset="77"/>
                <a:ea typeface="Palatino" pitchFamily="2" charset="77"/>
              </a:rPr>
              <a:t>fast</a:t>
            </a:r>
            <a:r>
              <a:rPr lang="en-US" sz="1100" dirty="0">
                <a:latin typeface="Palatino" pitchFamily="2" charset="77"/>
                <a:ea typeface="Palatino" pitchFamily="2" charset="77"/>
              </a:rPr>
              <a:t> if ransomware locked all your files. </a:t>
            </a:r>
            <a:r>
              <a:rPr lang="en-US" sz="1100" i="1" dirty="0">
                <a:latin typeface="Palatino" pitchFamily="2" charset="77"/>
                <a:ea typeface="Palatino" pitchFamily="2" charset="77"/>
              </a:rPr>
              <a:t>In 99% of the computer networks, we’ve reviewed over the years, the owners were shocked to learn the backup they had would NOT survive a ransomware attack</a:t>
            </a:r>
            <a:r>
              <a:rPr lang="en-US" sz="1100" dirty="0">
                <a:latin typeface="Palatino" pitchFamily="2" charset="77"/>
                <a:ea typeface="Palatino" pitchFamily="2" charset="77"/>
              </a:rPr>
              <a:t>. </a:t>
            </a:r>
          </a:p>
          <a:p>
            <a:pPr marL="171450" lvl="0" indent="-171450">
              <a:spcAft>
                <a:spcPts val="600"/>
              </a:spcAft>
              <a:buClr>
                <a:srgbClr val="F79323"/>
              </a:buClr>
              <a:buFont typeface="Wingdings" pitchFamily="2" charset="2"/>
              <a:buChar char="ü"/>
            </a:pPr>
            <a:r>
              <a:rPr lang="en-US" sz="1100" dirty="0">
                <a:latin typeface="Palatino" pitchFamily="2" charset="77"/>
                <a:ea typeface="Palatino" pitchFamily="2" charset="77"/>
              </a:rPr>
              <a:t>If employees truly know how to spot a phishing e-mail. We will put them to the test. </a:t>
            </a:r>
            <a:r>
              <a:rPr lang="en-US" sz="1100" i="1" dirty="0">
                <a:latin typeface="Palatino" pitchFamily="2" charset="77"/>
                <a:ea typeface="Palatino" pitchFamily="2" charset="77"/>
              </a:rPr>
              <a:t>We’ve never seen a company pass 100%. </a:t>
            </a:r>
            <a:r>
              <a:rPr lang="en-US" sz="1100" dirty="0">
                <a:latin typeface="Palatino" pitchFamily="2" charset="77"/>
                <a:ea typeface="Palatino" pitchFamily="2" charset="77"/>
              </a:rPr>
              <a:t>Not once.</a:t>
            </a:r>
          </a:p>
          <a:p>
            <a:pPr marL="171450" lvl="0" indent="-171450">
              <a:spcAft>
                <a:spcPts val="600"/>
              </a:spcAft>
              <a:buClr>
                <a:srgbClr val="F79323"/>
              </a:buClr>
              <a:buFont typeface="Wingdings" pitchFamily="2" charset="2"/>
              <a:buChar char="ü"/>
            </a:pPr>
            <a:r>
              <a:rPr lang="en-US" sz="1100" dirty="0">
                <a:latin typeface="Palatino" pitchFamily="2" charset="77"/>
                <a:ea typeface="Palatino" pitchFamily="2" charset="77"/>
              </a:rPr>
              <a:t>If your IT systems, backups and [</a:t>
            </a:r>
            <a:r>
              <a:rPr lang="en-US" sz="1100" dirty="0">
                <a:solidFill>
                  <a:srgbClr val="FF0000"/>
                </a:solidFill>
                <a:latin typeface="Palatino" pitchFamily="2" charset="77"/>
                <a:ea typeface="Palatino" pitchFamily="2" charset="77"/>
              </a:rPr>
              <a:t>Policies</a:t>
            </a:r>
            <a:r>
              <a:rPr lang="en-US" sz="1100" dirty="0">
                <a:latin typeface="Palatino" pitchFamily="2" charset="77"/>
                <a:ea typeface="Palatino" pitchFamily="2" charset="77"/>
              </a:rPr>
              <a:t>] are in sync with compliance requirements for HIPAA, GLBA, SOX, your Cyber Insurance and using best practices to ensure that you have the best defenses against a breach and if an event does happen that you’re in the best possible position to get paid by your cyber insurance carrier. </a:t>
            </a:r>
            <a:endParaRPr lang="en-US" sz="1100" dirty="0">
              <a:solidFill>
                <a:srgbClr val="FF0000"/>
              </a:solidFill>
              <a:latin typeface="Palatino" pitchFamily="2" charset="77"/>
              <a:ea typeface="Palatino" pitchFamily="2" charset="77"/>
            </a:endParaRPr>
          </a:p>
        </p:txBody>
      </p:sp>
    </p:spTree>
    <p:extLst>
      <p:ext uri="{BB962C8B-B14F-4D97-AF65-F5344CB8AC3E}">
        <p14:creationId xmlns:p14="http://schemas.microsoft.com/office/powerpoint/2010/main" val="4070843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17</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1481428"/>
            <a:ext cx="6791373" cy="2462213"/>
          </a:xfrm>
          <a:prstGeom prst="rect">
            <a:avLst/>
          </a:prstGeom>
          <a:noFill/>
        </p:spPr>
        <p:txBody>
          <a:bodyPr wrap="square" rtlCol="0">
            <a:spAutoFit/>
          </a:bodyPr>
          <a:lstStyle/>
          <a:p>
            <a:r>
              <a:rPr lang="en-US" sz="1100" dirty="0">
                <a:latin typeface="Palatino" pitchFamily="2" charset="77"/>
                <a:ea typeface="Palatino" pitchFamily="2" charset="77"/>
              </a:rPr>
              <a:t>I know you are </a:t>
            </a:r>
            <a:r>
              <a:rPr lang="en-US" sz="1100" i="1" dirty="0">
                <a:latin typeface="Palatino" pitchFamily="2" charset="77"/>
                <a:ea typeface="Palatino" pitchFamily="2" charset="77"/>
              </a:rPr>
              <a:t>extremely</a:t>
            </a:r>
            <a:r>
              <a:rPr lang="en-US" sz="1100" dirty="0">
                <a:latin typeface="Palatino" pitchFamily="2" charset="77"/>
                <a:ea typeface="Palatino" pitchFamily="2" charset="77"/>
              </a:rPr>
              <a:t> </a:t>
            </a:r>
            <a:r>
              <a:rPr lang="en-US" sz="1100" i="1" dirty="0">
                <a:latin typeface="Palatino" pitchFamily="2" charset="77"/>
                <a:ea typeface="Palatino" pitchFamily="2" charset="77"/>
              </a:rPr>
              <a:t>busy</a:t>
            </a:r>
            <a:r>
              <a:rPr lang="en-US" sz="1100" dirty="0">
                <a:latin typeface="Palatino" pitchFamily="2" charset="77"/>
                <a:ea typeface="Palatino" pitchFamily="2" charset="77"/>
              </a:rPr>
              <a:t> and there is enormous temptation to discard this, shrug it off, worry about it “later” or dismiss it altogether. That is, undoubtedly, the easy choice…but the easy choice is rarely the RIGHT choice.</a:t>
            </a:r>
            <a:r>
              <a:rPr lang="en-US" sz="1100" b="1" dirty="0">
                <a:latin typeface="Palatino" pitchFamily="2" charset="77"/>
                <a:ea typeface="Palatino" pitchFamily="2" charset="77"/>
              </a:rPr>
              <a:t> </a:t>
            </a:r>
            <a:r>
              <a:rPr lang="en-US" sz="1100" b="1" u="sng" dirty="0">
                <a:latin typeface="Palatino" pitchFamily="2" charset="77"/>
                <a:ea typeface="Palatino" pitchFamily="2" charset="77"/>
              </a:rPr>
              <a:t>This I can guarantee</a:t>
            </a:r>
            <a:r>
              <a:rPr lang="en-US" sz="1100" b="1" dirty="0">
                <a:latin typeface="Palatino" pitchFamily="2" charset="77"/>
                <a:ea typeface="Palatino" pitchFamily="2" charset="77"/>
              </a:rPr>
              <a:t>:</a:t>
            </a:r>
            <a:r>
              <a:rPr lang="en-US" sz="1100" dirty="0">
                <a:latin typeface="Palatino" pitchFamily="2" charset="77"/>
                <a:ea typeface="Palatino" pitchFamily="2" charset="77"/>
              </a:rPr>
              <a:t> At some point, you WILL HAVE TO DEAL WITH A CYBERSECURITY EVENT.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Hopefully, you’ll be brilliantly prepared for it and experience only a minor inconvenience at most. But if you wait and do NOTHING, I can practically guarantee there will be a far more costly, disruptive and devastating attack that will happen to your business.</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You’ve spent a lifetime working hard to get where you are today. Don’t let some lowlife thief operating outside the law in another country get away with taking that from you. And certainly don’t “hope” your IT guy has you covered. </a:t>
            </a:r>
          </a:p>
          <a:p>
            <a:r>
              <a:rPr lang="en-US" sz="1100" dirty="0">
                <a:latin typeface="Palatino" pitchFamily="2" charset="77"/>
                <a:ea typeface="Palatino" pitchFamily="2" charset="77"/>
              </a:rPr>
              <a:t> </a:t>
            </a:r>
          </a:p>
          <a:p>
            <a:r>
              <a:rPr lang="en-US" sz="1100" b="1" u="sng" dirty="0">
                <a:latin typeface="Palatino" pitchFamily="2" charset="77"/>
                <a:ea typeface="Palatino" pitchFamily="2" charset="77"/>
              </a:rPr>
              <a:t>Get the facts and be certain you are protected</a:t>
            </a:r>
            <a:r>
              <a:rPr lang="en-US" sz="1100" b="1" dirty="0">
                <a:latin typeface="Palatino" pitchFamily="2" charset="77"/>
                <a:ea typeface="Palatino" pitchFamily="2" charset="77"/>
              </a:rPr>
              <a:t>.</a:t>
            </a:r>
            <a:r>
              <a:rPr lang="en-US" sz="1100" dirty="0">
                <a:latin typeface="Palatino" pitchFamily="2" charset="77"/>
                <a:ea typeface="Palatino" pitchFamily="2" charset="77"/>
              </a:rPr>
              <a:t> </a:t>
            </a: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283061"/>
                </a:solidFill>
                <a:latin typeface="Tahoma" panose="020B0604030504040204" pitchFamily="34" charset="0"/>
                <a:ea typeface="Tahoma" panose="020B0604030504040204" pitchFamily="34" charset="0"/>
                <a:cs typeface="Tahoma" panose="020B0604030504040204" pitchFamily="34" charset="0"/>
              </a:rPr>
              <a:t>Please…Do NOT Just Shrug This Off </a:t>
            </a:r>
          </a:p>
          <a:p>
            <a:pPr algn="ctr"/>
            <a:r>
              <a:rPr lang="en-US" sz="1800" b="1" dirty="0">
                <a:solidFill>
                  <a:srgbClr val="283061"/>
                </a:solidFill>
                <a:latin typeface="Tahoma" panose="020B0604030504040204" pitchFamily="34" charset="0"/>
                <a:ea typeface="Tahoma" panose="020B0604030504040204" pitchFamily="34" charset="0"/>
                <a:cs typeface="Tahoma" panose="020B0604030504040204" pitchFamily="34" charset="0"/>
              </a:rPr>
              <a:t>(What To Do Now)</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3B5A8AB-D374-3CD0-66FD-AB515D406B67}"/>
              </a:ext>
            </a:extLst>
          </p:cNvPr>
          <p:cNvSpPr txBox="1"/>
          <p:nvPr/>
        </p:nvSpPr>
        <p:spPr>
          <a:xfrm>
            <a:off x="534351" y="6469349"/>
            <a:ext cx="6791373" cy="3308598"/>
          </a:xfrm>
          <a:prstGeom prst="rect">
            <a:avLst/>
          </a:prstGeom>
          <a:noFill/>
        </p:spPr>
        <p:txBody>
          <a:bodyPr wrap="square" rtlCol="0">
            <a:spAutoFit/>
          </a:bodyPr>
          <a:lstStyle/>
          <a:p>
            <a:r>
              <a:rPr lang="en-US" sz="1100" dirty="0">
                <a:latin typeface="Palatino" pitchFamily="2" charset="77"/>
                <a:ea typeface="Palatino" pitchFamily="2" charset="77"/>
              </a:rPr>
              <a:t>Dedicated to serving you,</a:t>
            </a:r>
          </a:p>
          <a:p>
            <a:endParaRPr lang="en-US" sz="900" dirty="0">
              <a:latin typeface="Palatino" pitchFamily="2" charset="77"/>
              <a:ea typeface="Palatino" pitchFamily="2" charset="77"/>
            </a:endParaRPr>
          </a:p>
          <a:p>
            <a:r>
              <a:rPr lang="en-US" sz="1100" dirty="0">
                <a:latin typeface="Palatino" pitchFamily="2" charset="77"/>
                <a:ea typeface="Palatino" pitchFamily="2" charset="77"/>
              </a:rPr>
              <a:t>Keith Heilveil</a:t>
            </a:r>
          </a:p>
          <a:p>
            <a:r>
              <a:rPr lang="en-US" sz="1100" dirty="0">
                <a:latin typeface="Palatino" pitchFamily="2" charset="77"/>
                <a:ea typeface="Palatino" pitchFamily="2" charset="77"/>
              </a:rPr>
              <a:t>Web: www.getadvantage.com</a:t>
            </a:r>
          </a:p>
          <a:p>
            <a:r>
              <a:rPr lang="en-US" sz="1100" dirty="0">
                <a:latin typeface="Palatino" pitchFamily="2" charset="77"/>
                <a:ea typeface="Palatino" pitchFamily="2" charset="77"/>
              </a:rPr>
              <a:t>E-mail: keithh@getadvantage.com</a:t>
            </a:r>
          </a:p>
          <a:p>
            <a:r>
              <a:rPr lang="en-US" sz="1100" dirty="0">
                <a:latin typeface="Palatino" pitchFamily="2" charset="77"/>
                <a:ea typeface="Palatino" pitchFamily="2" charset="77"/>
              </a:rPr>
              <a:t>Direct: 443-319-4070</a:t>
            </a:r>
          </a:p>
          <a:p>
            <a:endParaRPr lang="en-US" sz="900" dirty="0">
              <a:latin typeface="Palatino" pitchFamily="2" charset="77"/>
              <a:ea typeface="Palatino" pitchFamily="2" charset="77"/>
            </a:endParaRPr>
          </a:p>
          <a:p>
            <a:r>
              <a:rPr lang="en-US" sz="1100" b="1" dirty="0">
                <a:latin typeface="Palatino" pitchFamily="2" charset="77"/>
                <a:ea typeface="Palatino" pitchFamily="2" charset="77"/>
              </a:rPr>
              <a:t>P.S.</a:t>
            </a:r>
            <a:r>
              <a:rPr lang="en-US" sz="1100" dirty="0">
                <a:latin typeface="Palatino" pitchFamily="2" charset="77"/>
                <a:ea typeface="Palatino" pitchFamily="2" charset="77"/>
              </a:rPr>
              <a:t> – When I talked to other IT professionals like myself and the CEOs who have been hacked or compromised, almost all of them told me they thought their IT guy “had things covered.” </a:t>
            </a:r>
          </a:p>
          <a:p>
            <a:endParaRPr lang="en-US" sz="900" dirty="0">
              <a:latin typeface="Palatino" pitchFamily="2" charset="77"/>
              <a:ea typeface="Palatino" pitchFamily="2" charset="77"/>
            </a:endParaRPr>
          </a:p>
          <a:p>
            <a:r>
              <a:rPr lang="en-US" sz="1100" dirty="0">
                <a:latin typeface="Palatino" pitchFamily="2" charset="77"/>
                <a:ea typeface="Palatino" pitchFamily="2" charset="77"/>
              </a:rPr>
              <a:t>I’m also very connected with other IT firms across the country to “talk shop” and can tell you most IT guys have never had to deal with the enormity and severity of attacks happening in the last few months. That’s why it’s VERY likely your IT guy does NOT have you “covered” and you need a preemptive, independent risk assessment like the one I’m offering in this letter.</a:t>
            </a:r>
          </a:p>
          <a:p>
            <a:endParaRPr lang="en-US" sz="900" dirty="0">
              <a:latin typeface="Palatino" pitchFamily="2" charset="77"/>
              <a:ea typeface="Palatino" pitchFamily="2" charset="77"/>
            </a:endParaRPr>
          </a:p>
          <a:p>
            <a:r>
              <a:rPr lang="en-US" sz="1100" dirty="0">
                <a:latin typeface="Palatino" pitchFamily="2" charset="77"/>
                <a:ea typeface="Palatino" pitchFamily="2" charset="77"/>
              </a:rPr>
              <a:t>As a CEO myself, I understand that you have to delegate and trust, at some level, that your employees and vendors are doing the right thing – but it never hurts to validate that they are. Remember, it’s YOUR reputation, YOUR money, YOUR business that’s on the line. THEIR mistake is YOUR nightmare. </a:t>
            </a:r>
            <a:br>
              <a:rPr lang="en-US" sz="1100" b="1" dirty="0">
                <a:latin typeface="Palatino" pitchFamily="2" charset="77"/>
                <a:ea typeface="Palatino" pitchFamily="2" charset="77"/>
              </a:rPr>
            </a:br>
            <a:endParaRPr lang="en-US" sz="1100" dirty="0">
              <a:latin typeface="Palatino" pitchFamily="2" charset="77"/>
              <a:ea typeface="Palatino" pitchFamily="2" charset="77"/>
            </a:endParaRPr>
          </a:p>
        </p:txBody>
      </p:sp>
      <p:sp>
        <p:nvSpPr>
          <p:cNvPr id="32" name="Rectangle 31">
            <a:extLst>
              <a:ext uri="{FF2B5EF4-FFF2-40B4-BE49-F238E27FC236}">
                <a16:creationId xmlns:a16="http://schemas.microsoft.com/office/drawing/2014/main" id="{1092E40C-EE54-0C9B-5704-9EAD75044CEA}"/>
              </a:ext>
            </a:extLst>
          </p:cNvPr>
          <p:cNvSpPr/>
          <p:nvPr/>
        </p:nvSpPr>
        <p:spPr>
          <a:xfrm>
            <a:off x="1413148" y="5136702"/>
            <a:ext cx="5793902" cy="9992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3992963-596B-CDDC-B64A-39BB0C32CFDA}"/>
              </a:ext>
            </a:extLst>
          </p:cNvPr>
          <p:cNvSpPr txBox="1"/>
          <p:nvPr/>
        </p:nvSpPr>
        <p:spPr>
          <a:xfrm>
            <a:off x="2704113" y="5229690"/>
            <a:ext cx="4053014" cy="830997"/>
          </a:xfrm>
          <a:prstGeom prst="rect">
            <a:avLst/>
          </a:prstGeom>
          <a:noFill/>
        </p:spPr>
        <p:txBody>
          <a:bodyPr wrap="squar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latin typeface="Tahoma" panose="020B0604030504040204" pitchFamily="34" charset="0"/>
                <a:ea typeface="Tahoma" panose="020B0604030504040204" pitchFamily="34" charset="0"/>
                <a:cs typeface="Tahoma" panose="020B0604030504040204" pitchFamily="34" charset="0"/>
              </a:rPr>
              <a:t>www.getadvantage.com</a:t>
            </a:r>
            <a:r>
              <a:rPr lang="en-US" sz="1600" dirty="0">
                <a:latin typeface="Tahoma" panose="020B0604030504040204" pitchFamily="34" charset="0"/>
                <a:ea typeface="Tahoma" panose="020B0604030504040204" pitchFamily="34" charset="0"/>
                <a:cs typeface="Tahoma" panose="020B0604030504040204" pitchFamily="34" charset="0"/>
              </a:rPr>
              <a:t>. </a:t>
            </a:r>
          </a:p>
          <a:p>
            <a:r>
              <a:rPr lang="en-US" sz="1600" dirty="0">
                <a:latin typeface="Tahoma" panose="020B0604030504040204" pitchFamily="34" charset="0"/>
                <a:ea typeface="Tahoma" panose="020B0604030504040204" pitchFamily="34" charset="0"/>
                <a:cs typeface="Tahoma" panose="020B0604030504040204" pitchFamily="34" charset="0"/>
              </a:rPr>
              <a:t>Or feel free to also reach out to me direct</a:t>
            </a:r>
          </a:p>
          <a:p>
            <a:r>
              <a:rPr lang="en-US" sz="1600" dirty="0">
                <a:latin typeface="Tahoma" panose="020B0604030504040204" pitchFamily="34" charset="0"/>
                <a:ea typeface="Tahoma" panose="020B0604030504040204" pitchFamily="34" charset="0"/>
                <a:cs typeface="Tahoma" panose="020B0604030504040204" pitchFamily="34" charset="0"/>
              </a:rPr>
              <a:t>at </a:t>
            </a:r>
            <a:r>
              <a:rPr lang="en-US" sz="1600" b="1" dirty="0">
                <a:latin typeface="Tahoma" panose="020B0604030504040204" pitchFamily="34" charset="0"/>
                <a:ea typeface="Tahoma" panose="020B0604030504040204" pitchFamily="34" charset="0"/>
                <a:cs typeface="Tahoma" panose="020B0604030504040204" pitchFamily="34" charset="0"/>
              </a:rPr>
              <a:t>443-319-4070</a:t>
            </a:r>
            <a:endParaRPr lang="en-US" sz="16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4DA216A3-DD60-5807-5272-9E8E520D929A}"/>
              </a:ext>
            </a:extLst>
          </p:cNvPr>
          <p:cNvSpPr txBox="1"/>
          <p:nvPr/>
        </p:nvSpPr>
        <p:spPr>
          <a:xfrm>
            <a:off x="490000" y="4079051"/>
            <a:ext cx="6835724" cy="861774"/>
          </a:xfrm>
          <a:prstGeom prst="rect">
            <a:avLst/>
          </a:prstGeom>
          <a:noFill/>
        </p:spPr>
        <p:txBody>
          <a:bodyPr wrap="square" rtlCol="0" anchor="ctr">
            <a:spAutoFit/>
          </a:bodyPr>
          <a:lstStyle/>
          <a:p>
            <a:pPr algn="ctr"/>
            <a:endParaRPr lang="en-US" sz="100" b="1" dirty="0">
              <a:solidFill>
                <a:srgbClr val="355466"/>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latin typeface="Tahoma" panose="020B0604030504040204" pitchFamily="34" charset="0"/>
                <a:ea typeface="Tahoma" panose="020B0604030504040204" pitchFamily="34" charset="0"/>
                <a:cs typeface="Tahoma" panose="020B0604030504040204" pitchFamily="34" charset="0"/>
              </a:rPr>
              <a:t>Contact Us And </a:t>
            </a:r>
            <a:r>
              <a:rPr lang="en-US" sz="2000" b="1" dirty="0">
                <a:solidFill>
                  <a:srgbClr val="283061"/>
                </a:solidFill>
                <a:latin typeface="Tahoma" panose="020B0604030504040204" pitchFamily="34" charset="0"/>
                <a:ea typeface="Tahoma" panose="020B0604030504040204" pitchFamily="34" charset="0"/>
                <a:cs typeface="Tahoma" panose="020B0604030504040204" pitchFamily="34" charset="0"/>
              </a:rPr>
              <a:t>Schedul</a:t>
            </a:r>
            <a:r>
              <a:rPr lang="en-US" sz="2000" b="1" dirty="0">
                <a:solidFill>
                  <a:srgbClr val="355466"/>
                </a:solidFill>
                <a:latin typeface="Tahoma" panose="020B0604030504040204" pitchFamily="34" charset="0"/>
                <a:ea typeface="Tahoma" panose="020B0604030504040204" pitchFamily="34" charset="0"/>
                <a:cs typeface="Tahoma" panose="020B0604030504040204" pitchFamily="34" charset="0"/>
              </a:rPr>
              <a:t>e</a:t>
            </a:r>
            <a:r>
              <a:rPr lang="en-US" sz="2000" b="1" dirty="0">
                <a:latin typeface="Tahoma" panose="020B0604030504040204" pitchFamily="34" charset="0"/>
                <a:ea typeface="Tahoma" panose="020B0604030504040204" pitchFamily="34" charset="0"/>
                <a:cs typeface="Tahoma" panose="020B0604030504040204" pitchFamily="34" charset="0"/>
              </a:rPr>
              <a:t> Your </a:t>
            </a:r>
            <a:r>
              <a:rPr lang="en-US" sz="2000" b="1" u="sng" dirty="0">
                <a:latin typeface="Tahoma" panose="020B0604030504040204" pitchFamily="34" charset="0"/>
                <a:ea typeface="Tahoma" panose="020B0604030504040204" pitchFamily="34" charset="0"/>
                <a:cs typeface="Tahoma" panose="020B0604030504040204" pitchFamily="34" charset="0"/>
              </a:rPr>
              <a:t>Free</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u="sng" dirty="0">
                <a:latin typeface="Tahoma" panose="020B0604030504040204" pitchFamily="34" charset="0"/>
                <a:ea typeface="Tahoma" panose="020B0604030504040204" pitchFamily="34" charset="0"/>
                <a:cs typeface="Tahoma" panose="020B0604030504040204" pitchFamily="34" charset="0"/>
              </a:rPr>
              <a:t>CONFIDENTIAL</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600" b="1" dirty="0">
                <a:solidFill>
                  <a:srgbClr val="093479"/>
                </a:solidFill>
                <a:latin typeface="Tahoma" panose="020B0604030504040204" pitchFamily="34" charset="0"/>
                <a:ea typeface="Tahoma" panose="020B0604030504040204" pitchFamily="34" charset="0"/>
                <a:cs typeface="Tahoma" panose="020B0604030504040204" pitchFamily="34" charset="0"/>
              </a:rPr>
              <a:t>Cybersecurity Risk Assessment Today!</a:t>
            </a:r>
            <a:r>
              <a:rPr lang="en-US" sz="2600" dirty="0">
                <a:solidFill>
                  <a:srgbClr val="093479"/>
                </a:solidFill>
                <a:latin typeface="Tahoma" panose="020B0604030504040204" pitchFamily="34" charset="0"/>
                <a:ea typeface="Tahoma" panose="020B0604030504040204" pitchFamily="34" charset="0"/>
                <a:cs typeface="Tahoma" panose="020B0604030504040204" pitchFamily="34" charset="0"/>
              </a:rPr>
              <a:t> </a:t>
            </a:r>
          </a:p>
          <a:p>
            <a:pPr algn="ctr"/>
            <a:endParaRPr lang="en-US" sz="3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pic>
        <p:nvPicPr>
          <p:cNvPr id="31" name="Picture 30" descr="A picture containing text&#10;&#10;Description automatically generated">
            <a:extLst>
              <a:ext uri="{FF2B5EF4-FFF2-40B4-BE49-F238E27FC236}">
                <a16:creationId xmlns:a16="http://schemas.microsoft.com/office/drawing/2014/main" id="{E710229D-1AD4-A89A-645B-6D7B604C8E2A}"/>
              </a:ext>
            </a:extLst>
          </p:cNvPr>
          <p:cNvPicPr>
            <a:picLocks noChangeAspect="1"/>
          </p:cNvPicPr>
          <p:nvPr/>
        </p:nvPicPr>
        <p:blipFill>
          <a:blip r:embed="rId2"/>
          <a:stretch>
            <a:fillRect/>
          </a:stretch>
        </p:blipFill>
        <p:spPr>
          <a:xfrm>
            <a:off x="657318" y="4999485"/>
            <a:ext cx="1511661" cy="1136426"/>
          </a:xfrm>
          <a:prstGeom prst="rect">
            <a:avLst/>
          </a:prstGeom>
        </p:spPr>
      </p:pic>
      <p:cxnSp>
        <p:nvCxnSpPr>
          <p:cNvPr id="33" name="Straight Connector 32">
            <a:extLst>
              <a:ext uri="{FF2B5EF4-FFF2-40B4-BE49-F238E27FC236}">
                <a16:creationId xmlns:a16="http://schemas.microsoft.com/office/drawing/2014/main" id="{0D3E8B3B-9967-AB4F-AF7B-9B6513AE8AC2}"/>
              </a:ext>
            </a:extLst>
          </p:cNvPr>
          <p:cNvCxnSpPr>
            <a:cxnSpLocks/>
          </p:cNvCxnSpPr>
          <p:nvPr/>
        </p:nvCxnSpPr>
        <p:spPr>
          <a:xfrm flipH="1">
            <a:off x="3085064" y="6264879"/>
            <a:ext cx="4455762" cy="0"/>
          </a:xfrm>
          <a:prstGeom prst="line">
            <a:avLst/>
          </a:prstGeom>
          <a:ln w="19050">
            <a:solidFill>
              <a:srgbClr val="F793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00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18</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376714" y="852311"/>
            <a:ext cx="7018971" cy="46540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Here Are Just A Few Other Business Leaders We’ve Helped:</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0E4763E-2210-47A8-D334-BE9CA58C6463}"/>
              </a:ext>
            </a:extLst>
          </p:cNvPr>
          <p:cNvSpPr txBox="1"/>
          <p:nvPr/>
        </p:nvSpPr>
        <p:spPr>
          <a:xfrm>
            <a:off x="0" y="8695838"/>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a:t>
            </a:r>
            <a:r>
              <a:rPr lang="en-US" sz="1600" dirty="0">
                <a:solidFill>
                  <a:srgbClr val="283061"/>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093479"/>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7689A7A-47D8-4FFF-9F5B-88DFD560E3C7}"/>
              </a:ext>
            </a:extLst>
          </p:cNvPr>
          <p:cNvSpPr txBox="1"/>
          <p:nvPr/>
        </p:nvSpPr>
        <p:spPr>
          <a:xfrm>
            <a:off x="580842" y="3670081"/>
            <a:ext cx="1142049" cy="707886"/>
          </a:xfrm>
          <a:prstGeom prst="rect">
            <a:avLst/>
          </a:prstGeom>
          <a:noFill/>
        </p:spPr>
        <p:txBody>
          <a:bodyPr wrap="square" rtlCol="0">
            <a:spAutoFit/>
          </a:bodyPr>
          <a:lstStyle/>
          <a:p>
            <a:pPr algn="ctr"/>
            <a:r>
              <a:rPr lang="en-US" sz="1000" b="1" dirty="0">
                <a:solidFill>
                  <a:schemeClr val="bg1"/>
                </a:solidFill>
                <a:latin typeface="Palatino" pitchFamily="2" charset="77"/>
                <a:ea typeface="Palatino" pitchFamily="2" charset="77"/>
              </a:rPr>
              <a:t>Client Photo Here</a:t>
            </a:r>
          </a:p>
          <a:p>
            <a:pPr algn="ctr"/>
            <a:r>
              <a:rPr lang="en-US" sz="1000" b="1" dirty="0">
                <a:solidFill>
                  <a:schemeClr val="bg1"/>
                </a:solidFill>
                <a:latin typeface="Palatino" pitchFamily="2" charset="77"/>
                <a:ea typeface="Palatino" pitchFamily="2" charset="77"/>
              </a:rPr>
              <a:t>(Ideally In Grayscale)</a:t>
            </a:r>
          </a:p>
        </p:txBody>
      </p:sp>
      <p:sp>
        <p:nvSpPr>
          <p:cNvPr id="9" name="TextBox 8">
            <a:extLst>
              <a:ext uri="{FF2B5EF4-FFF2-40B4-BE49-F238E27FC236}">
                <a16:creationId xmlns:a16="http://schemas.microsoft.com/office/drawing/2014/main" id="{9A431582-44F4-4071-46B3-DC4637CB7C2B}"/>
              </a:ext>
            </a:extLst>
          </p:cNvPr>
          <p:cNvSpPr txBox="1"/>
          <p:nvPr/>
        </p:nvSpPr>
        <p:spPr>
          <a:xfrm>
            <a:off x="2134372" y="3471961"/>
            <a:ext cx="5103674" cy="938719"/>
          </a:xfrm>
          <a:prstGeom prst="rect">
            <a:avLst/>
          </a:prstGeom>
          <a:noFill/>
        </p:spPr>
        <p:txBody>
          <a:bodyPr wrap="square" rtlCol="0">
            <a:spAutoFit/>
          </a:bodyPr>
          <a:lstStyle/>
          <a:p>
            <a:r>
              <a:rPr lang="en-GB" sz="1100" dirty="0">
                <a:latin typeface="Palatino" pitchFamily="2" charset="77"/>
                <a:ea typeface="Palatino" pitchFamily="2" charset="77"/>
              </a:rPr>
              <a:t>Outline the story of the testimonial here. Remember, all testimonials should validate a claim you are making and/or overcome an objection.</a:t>
            </a:r>
          </a:p>
          <a:p>
            <a:endParaRPr lang="en-GB" sz="1100" dirty="0">
              <a:latin typeface="Palatino" pitchFamily="2" charset="77"/>
              <a:ea typeface="Palatino" pitchFamily="2" charset="77"/>
            </a:endParaRPr>
          </a:p>
          <a:p>
            <a:r>
              <a:rPr lang="en-GB" sz="1100" dirty="0">
                <a:latin typeface="Palatino" pitchFamily="2" charset="77"/>
                <a:ea typeface="Palatino" pitchFamily="2" charset="77"/>
              </a:rPr>
              <a:t>“Testimonial Copy”</a:t>
            </a:r>
          </a:p>
          <a:p>
            <a:pPr algn="r"/>
            <a:r>
              <a:rPr lang="en-GB" sz="1100" b="1" dirty="0">
                <a:solidFill>
                  <a:srgbClr val="F79323"/>
                </a:solidFill>
                <a:latin typeface="Palatino" pitchFamily="2" charset="77"/>
                <a:ea typeface="Palatino" pitchFamily="2" charset="77"/>
              </a:rPr>
              <a:t>– Name, Location</a:t>
            </a:r>
            <a:endParaRPr lang="en-US" sz="1100" b="1" dirty="0">
              <a:solidFill>
                <a:srgbClr val="F79323"/>
              </a:solidFill>
              <a:latin typeface="Palatino" pitchFamily="2" charset="77"/>
              <a:ea typeface="Palatino" pitchFamily="2" charset="77"/>
            </a:endParaRPr>
          </a:p>
        </p:txBody>
      </p:sp>
      <p:sp>
        <p:nvSpPr>
          <p:cNvPr id="21" name="TextBox 20">
            <a:extLst>
              <a:ext uri="{FF2B5EF4-FFF2-40B4-BE49-F238E27FC236}">
                <a16:creationId xmlns:a16="http://schemas.microsoft.com/office/drawing/2014/main" id="{382BBAB1-EBBE-9601-436C-948B51CD8CF2}"/>
              </a:ext>
            </a:extLst>
          </p:cNvPr>
          <p:cNvSpPr txBox="1"/>
          <p:nvPr/>
        </p:nvSpPr>
        <p:spPr>
          <a:xfrm>
            <a:off x="597708" y="5412700"/>
            <a:ext cx="1142049" cy="707886"/>
          </a:xfrm>
          <a:prstGeom prst="rect">
            <a:avLst/>
          </a:prstGeom>
          <a:noFill/>
        </p:spPr>
        <p:txBody>
          <a:bodyPr wrap="square" rtlCol="0">
            <a:spAutoFit/>
          </a:bodyPr>
          <a:lstStyle/>
          <a:p>
            <a:pPr algn="ctr"/>
            <a:r>
              <a:rPr lang="en-US" sz="1000" b="1" dirty="0">
                <a:solidFill>
                  <a:schemeClr val="bg1"/>
                </a:solidFill>
                <a:latin typeface="Palatino" pitchFamily="2" charset="77"/>
                <a:ea typeface="Palatino" pitchFamily="2" charset="77"/>
              </a:rPr>
              <a:t>Client Photo Here</a:t>
            </a:r>
          </a:p>
          <a:p>
            <a:pPr algn="ctr"/>
            <a:r>
              <a:rPr lang="en-US" sz="1000" b="1" dirty="0">
                <a:solidFill>
                  <a:schemeClr val="bg1"/>
                </a:solidFill>
                <a:latin typeface="Palatino" pitchFamily="2" charset="77"/>
                <a:ea typeface="Palatino" pitchFamily="2" charset="77"/>
              </a:rPr>
              <a:t>(Ideally In Grayscale)</a:t>
            </a:r>
          </a:p>
        </p:txBody>
      </p:sp>
      <p:sp>
        <p:nvSpPr>
          <p:cNvPr id="24" name="TextBox 23">
            <a:extLst>
              <a:ext uri="{FF2B5EF4-FFF2-40B4-BE49-F238E27FC236}">
                <a16:creationId xmlns:a16="http://schemas.microsoft.com/office/drawing/2014/main" id="{98BD4697-090B-40C5-C1A9-893A678928B1}"/>
              </a:ext>
            </a:extLst>
          </p:cNvPr>
          <p:cNvSpPr txBox="1"/>
          <p:nvPr/>
        </p:nvSpPr>
        <p:spPr>
          <a:xfrm>
            <a:off x="597708" y="7177781"/>
            <a:ext cx="1142049" cy="707886"/>
          </a:xfrm>
          <a:prstGeom prst="rect">
            <a:avLst/>
          </a:prstGeom>
          <a:noFill/>
        </p:spPr>
        <p:txBody>
          <a:bodyPr wrap="square" rtlCol="0">
            <a:spAutoFit/>
          </a:bodyPr>
          <a:lstStyle/>
          <a:p>
            <a:pPr algn="ctr"/>
            <a:r>
              <a:rPr lang="en-US" sz="1000" b="1" dirty="0">
                <a:solidFill>
                  <a:schemeClr val="bg1"/>
                </a:solidFill>
                <a:latin typeface="Palatino" pitchFamily="2" charset="77"/>
                <a:ea typeface="Palatino" pitchFamily="2" charset="77"/>
              </a:rPr>
              <a:t>Client Photo Here</a:t>
            </a:r>
          </a:p>
          <a:p>
            <a:pPr algn="ctr"/>
            <a:r>
              <a:rPr lang="en-US" sz="1000" b="1" dirty="0">
                <a:solidFill>
                  <a:schemeClr val="bg1"/>
                </a:solidFill>
                <a:latin typeface="Palatino" pitchFamily="2" charset="77"/>
                <a:ea typeface="Palatino" pitchFamily="2" charset="77"/>
              </a:rPr>
              <a:t>(Ideally In Grayscale)</a:t>
            </a:r>
          </a:p>
        </p:txBody>
      </p:sp>
      <p:pic>
        <p:nvPicPr>
          <p:cNvPr id="16" name="Picture 15">
            <a:extLst>
              <a:ext uri="{FF2B5EF4-FFF2-40B4-BE49-F238E27FC236}">
                <a16:creationId xmlns:a16="http://schemas.microsoft.com/office/drawing/2014/main" id="{BA6DFC75-BDA8-0621-4A8A-F23E88CD767E}"/>
              </a:ext>
            </a:extLst>
          </p:cNvPr>
          <p:cNvPicPr>
            <a:picLocks noChangeAspect="1"/>
          </p:cNvPicPr>
          <p:nvPr/>
        </p:nvPicPr>
        <p:blipFill>
          <a:blip r:embed="rId2"/>
          <a:stretch>
            <a:fillRect/>
          </a:stretch>
        </p:blipFill>
        <p:spPr>
          <a:xfrm>
            <a:off x="475773" y="1452901"/>
            <a:ext cx="6820852" cy="3115110"/>
          </a:xfrm>
          <a:prstGeom prst="rect">
            <a:avLst/>
          </a:prstGeom>
        </p:spPr>
      </p:pic>
      <p:pic>
        <p:nvPicPr>
          <p:cNvPr id="18" name="Picture 17">
            <a:extLst>
              <a:ext uri="{FF2B5EF4-FFF2-40B4-BE49-F238E27FC236}">
                <a16:creationId xmlns:a16="http://schemas.microsoft.com/office/drawing/2014/main" id="{192CDD86-AA90-B1F0-47B2-7941F666A79B}"/>
              </a:ext>
            </a:extLst>
          </p:cNvPr>
          <p:cNvPicPr>
            <a:picLocks noChangeAspect="1"/>
          </p:cNvPicPr>
          <p:nvPr/>
        </p:nvPicPr>
        <p:blipFill>
          <a:blip r:embed="rId3"/>
          <a:stretch>
            <a:fillRect/>
          </a:stretch>
        </p:blipFill>
        <p:spPr>
          <a:xfrm>
            <a:off x="475773" y="4743031"/>
            <a:ext cx="6449325" cy="1467055"/>
          </a:xfrm>
          <a:prstGeom prst="rect">
            <a:avLst/>
          </a:prstGeom>
        </p:spPr>
      </p:pic>
      <p:pic>
        <p:nvPicPr>
          <p:cNvPr id="27" name="Picture 26">
            <a:extLst>
              <a:ext uri="{FF2B5EF4-FFF2-40B4-BE49-F238E27FC236}">
                <a16:creationId xmlns:a16="http://schemas.microsoft.com/office/drawing/2014/main" id="{BE32C6BD-8D4A-6244-071F-6A386542BC69}"/>
              </a:ext>
            </a:extLst>
          </p:cNvPr>
          <p:cNvPicPr>
            <a:picLocks noChangeAspect="1"/>
          </p:cNvPicPr>
          <p:nvPr/>
        </p:nvPicPr>
        <p:blipFill>
          <a:blip r:embed="rId4"/>
          <a:stretch>
            <a:fillRect/>
          </a:stretch>
        </p:blipFill>
        <p:spPr>
          <a:xfrm>
            <a:off x="475773" y="6388854"/>
            <a:ext cx="6592220" cy="1971950"/>
          </a:xfrm>
          <a:prstGeom prst="rect">
            <a:avLst/>
          </a:prstGeom>
        </p:spPr>
      </p:pic>
    </p:spTree>
    <p:extLst>
      <p:ext uri="{BB962C8B-B14F-4D97-AF65-F5344CB8AC3E}">
        <p14:creationId xmlns:p14="http://schemas.microsoft.com/office/powerpoint/2010/main" val="245465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7BB292-0927-6AC2-729A-D761262B7855}"/>
              </a:ext>
            </a:extLst>
          </p:cNvPr>
          <p:cNvSpPr txBox="1"/>
          <p:nvPr/>
        </p:nvSpPr>
        <p:spPr>
          <a:xfrm>
            <a:off x="799189" y="6125947"/>
            <a:ext cx="6174019" cy="1815882"/>
          </a:xfrm>
          <a:prstGeom prst="rect">
            <a:avLst/>
          </a:prstGeom>
          <a:noFill/>
        </p:spPr>
        <p:txBody>
          <a:bodyPr wrap="square" rtlCol="0">
            <a:spAutoFit/>
          </a:bodyPr>
          <a:lstStyle/>
          <a:p>
            <a:r>
              <a:rPr lang="en-US" sz="1600" b="1" dirty="0">
                <a:latin typeface="Palatino" pitchFamily="2" charset="77"/>
                <a:ea typeface="Palatino" pitchFamily="2" charset="77"/>
                <a:cs typeface="Tahoma" panose="020B0604030504040204" pitchFamily="34" charset="0"/>
              </a:rPr>
              <a:t>The growth and sophistication of cybercriminals, ransomware and hacker attacks has reached epic levels. CEOs can no longer ignore it or foolishly think, “That won’t happen to us.”</a:t>
            </a:r>
          </a:p>
          <a:p>
            <a:endParaRPr lang="en-US" sz="1600" b="1" dirty="0">
              <a:latin typeface="Palatino" pitchFamily="2" charset="77"/>
              <a:ea typeface="Palatino" pitchFamily="2" charset="77"/>
              <a:cs typeface="Tahoma" panose="020B0604030504040204" pitchFamily="34" charset="0"/>
            </a:endParaRPr>
          </a:p>
          <a:p>
            <a:r>
              <a:rPr lang="en-US" sz="1600" b="1" dirty="0">
                <a:latin typeface="Palatino" pitchFamily="2" charset="77"/>
                <a:ea typeface="Palatino" pitchFamily="2" charset="77"/>
                <a:cs typeface="Tahoma" panose="020B0604030504040204" pitchFamily="34" charset="0"/>
              </a:rPr>
              <a:t>Your business – large OR small – </a:t>
            </a:r>
            <a:r>
              <a:rPr lang="en-US" sz="1600" b="1" u="sng" dirty="0">
                <a:latin typeface="Palatino" pitchFamily="2" charset="77"/>
                <a:ea typeface="Palatino" pitchFamily="2" charset="77"/>
                <a:cs typeface="Tahoma" panose="020B0604030504040204" pitchFamily="34" charset="0"/>
              </a:rPr>
              <a:t>will be targeted and will be compromised</a:t>
            </a:r>
            <a:r>
              <a:rPr lang="en-US" sz="1600" b="1" dirty="0">
                <a:latin typeface="Palatino" pitchFamily="2" charset="77"/>
                <a:ea typeface="Palatino" pitchFamily="2" charset="77"/>
                <a:cs typeface="Tahoma" panose="020B0604030504040204" pitchFamily="34" charset="0"/>
              </a:rPr>
              <a:t> UNLESS you act on the information revealed in this shocking new executive report.</a:t>
            </a:r>
          </a:p>
        </p:txBody>
      </p:sp>
      <p:sp>
        <p:nvSpPr>
          <p:cNvPr id="7" name="Title 1">
            <a:extLst>
              <a:ext uri="{FF2B5EF4-FFF2-40B4-BE49-F238E27FC236}">
                <a16:creationId xmlns:a16="http://schemas.microsoft.com/office/drawing/2014/main" id="{C861E532-8D31-6E7C-0202-2D16B49590A2}"/>
              </a:ext>
            </a:extLst>
          </p:cNvPr>
          <p:cNvSpPr txBox="1">
            <a:spLocks/>
          </p:cNvSpPr>
          <p:nvPr/>
        </p:nvSpPr>
        <p:spPr>
          <a:xfrm>
            <a:off x="677648" y="1066259"/>
            <a:ext cx="6393856" cy="2175283"/>
          </a:xfrm>
          <a:prstGeom prst="rect">
            <a:avLst/>
          </a:prstGeom>
        </p:spPr>
        <p:txBody>
          <a:bodyPr vert="horz" lIns="91440" tIns="45720" rIns="91440" bIns="45720" rtlCol="0" anchor="t">
            <a:norm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b="1" dirty="0">
                <a:latin typeface="Tahoma" panose="020B0604030504040204" pitchFamily="34" charset="0"/>
                <a:ea typeface="Tahoma" panose="020B0604030504040204" pitchFamily="34" charset="0"/>
                <a:cs typeface="Tahoma" panose="020B0604030504040204" pitchFamily="34" charset="0"/>
              </a:rPr>
              <a:t>The </a:t>
            </a:r>
            <a:r>
              <a:rPr lang="en-US" b="1" dirty="0">
                <a:solidFill>
                  <a:srgbClr val="093479"/>
                </a:solidFill>
                <a:latin typeface="Tahoma" panose="020B0604030504040204" pitchFamily="34" charset="0"/>
                <a:ea typeface="Tahoma" panose="020B0604030504040204" pitchFamily="34" charset="0"/>
                <a:cs typeface="Tahoma" panose="020B0604030504040204" pitchFamily="34" charset="0"/>
              </a:rPr>
              <a:t>Small Business </a:t>
            </a:r>
            <a:r>
              <a:rPr lang="en-US" b="1" dirty="0">
                <a:latin typeface="Tahoma" panose="020B0604030504040204" pitchFamily="34" charset="0"/>
                <a:ea typeface="Tahoma" panose="020B0604030504040204" pitchFamily="34" charset="0"/>
                <a:cs typeface="Tahoma" panose="020B0604030504040204" pitchFamily="34" charset="0"/>
              </a:rPr>
              <a:t>Cybersecurity </a:t>
            </a:r>
            <a:r>
              <a:rPr lang="en-US" sz="6000" b="1" dirty="0">
                <a:solidFill>
                  <a:srgbClr val="093479"/>
                </a:solidFill>
                <a:latin typeface="Tahoma" panose="020B0604030504040204" pitchFamily="34" charset="0"/>
                <a:ea typeface="Tahoma" panose="020B0604030504040204" pitchFamily="34" charset="0"/>
                <a:cs typeface="Tahoma" panose="020B0604030504040204" pitchFamily="34" charset="0"/>
              </a:rPr>
              <a:t>Crisis</a:t>
            </a:r>
            <a:endParaRPr lang="en-US" b="1" dirty="0">
              <a:solidFill>
                <a:srgbClr val="093479"/>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FF2B5EF4-FFF2-40B4-BE49-F238E27FC236}">
                <a16:creationId xmlns:a16="http://schemas.microsoft.com/office/drawing/2014/main" id="{2204E8EC-089C-629D-C215-C595AC720EC0}"/>
              </a:ext>
            </a:extLst>
          </p:cNvPr>
          <p:cNvCxnSpPr>
            <a:cxnSpLocks/>
          </p:cNvCxnSpPr>
          <p:nvPr/>
        </p:nvCxnSpPr>
        <p:spPr>
          <a:xfrm>
            <a:off x="1456841" y="3378068"/>
            <a:ext cx="4858717" cy="0"/>
          </a:xfrm>
          <a:prstGeom prst="line">
            <a:avLst/>
          </a:prstGeom>
          <a:ln w="41275">
            <a:solidFill>
              <a:srgbClr val="35546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56142F-C38E-B7E3-F160-4C30C650904B}"/>
              </a:ext>
            </a:extLst>
          </p:cNvPr>
          <p:cNvSpPr/>
          <p:nvPr/>
        </p:nvSpPr>
        <p:spPr>
          <a:xfrm>
            <a:off x="532860" y="5919464"/>
            <a:ext cx="6683433" cy="2013404"/>
          </a:xfrm>
          <a:prstGeom prst="rect">
            <a:avLst/>
          </a:prstGeom>
          <a:noFill/>
          <a:ln>
            <a:solidFill>
              <a:srgbClr val="F793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E8D7B35-8806-DA23-2930-B82BBE5F9F91}"/>
              </a:ext>
            </a:extLst>
          </p:cNvPr>
          <p:cNvSpPr txBox="1">
            <a:spLocks/>
          </p:cNvSpPr>
          <p:nvPr/>
        </p:nvSpPr>
        <p:spPr>
          <a:xfrm>
            <a:off x="700896" y="3799996"/>
            <a:ext cx="6393856" cy="15610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900" dirty="0">
                <a:latin typeface="Tahoma" panose="020B0604030504040204" pitchFamily="34" charset="0"/>
                <a:ea typeface="Tahoma" panose="020B0604030504040204" pitchFamily="34" charset="0"/>
                <a:cs typeface="Tahoma" panose="020B0604030504040204" pitchFamily="34" charset="0"/>
              </a:rPr>
              <a:t>New And Critical Protections Every Small Business </a:t>
            </a:r>
            <a:r>
              <a:rPr lang="en-US" sz="1900" u="sng" dirty="0">
                <a:latin typeface="Tahoma" panose="020B0604030504040204" pitchFamily="34" charset="0"/>
                <a:ea typeface="Tahoma" panose="020B0604030504040204" pitchFamily="34" charset="0"/>
                <a:cs typeface="Tahoma" panose="020B0604030504040204" pitchFamily="34" charset="0"/>
              </a:rPr>
              <a:t>Must Have In Place NOW</a:t>
            </a:r>
            <a:r>
              <a:rPr lang="en-US" sz="1900" dirty="0">
                <a:latin typeface="Tahoma" panose="020B0604030504040204" pitchFamily="34" charset="0"/>
                <a:ea typeface="Tahoma" panose="020B0604030504040204" pitchFamily="34" charset="0"/>
                <a:cs typeface="Tahoma" panose="020B0604030504040204" pitchFamily="34" charset="0"/>
              </a:rPr>
              <a:t> To Protect Their Bank Accounts, Client Data, Confidential Information And Reputation From The Tsunami Of Cybercrime And Ransomware</a:t>
            </a:r>
          </a:p>
        </p:txBody>
      </p:sp>
      <p:sp>
        <p:nvSpPr>
          <p:cNvPr id="11" name="Slide Number Placeholder 4">
            <a:extLst>
              <a:ext uri="{FF2B5EF4-FFF2-40B4-BE49-F238E27FC236}">
                <a16:creationId xmlns:a16="http://schemas.microsoft.com/office/drawing/2014/main" id="{59FBA8C3-46E4-CFD4-199E-C5B49BE8C101}"/>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2</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2" name="Parallelogram 11">
            <a:extLst>
              <a:ext uri="{FF2B5EF4-FFF2-40B4-BE49-F238E27FC236}">
                <a16:creationId xmlns:a16="http://schemas.microsoft.com/office/drawing/2014/main" id="{7CB24F0F-4057-C183-B602-3406E42E56F4}"/>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DB2EC1BE-F7D0-D84C-202A-C521F19166F9}"/>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558CD570-E0D9-692B-21F3-5FC8F65780C3}"/>
              </a:ext>
            </a:extLst>
          </p:cNvPr>
          <p:cNvSpPr/>
          <p:nvPr/>
        </p:nvSpPr>
        <p:spPr>
          <a:xfrm>
            <a:off x="-2209252" y="9731484"/>
            <a:ext cx="7219407" cy="192394"/>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A531F7-337A-F6C8-FA0F-DB76AF4E7C13}"/>
              </a:ext>
            </a:extLst>
          </p:cNvPr>
          <p:cNvCxnSpPr>
            <a:cxnSpLocks/>
          </p:cNvCxnSpPr>
          <p:nvPr/>
        </p:nvCxnSpPr>
        <p:spPr>
          <a:xfrm flipH="1">
            <a:off x="-999982" y="9613422"/>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018FB7-FD40-7937-5A4B-5A5A7760CA66}"/>
              </a:ext>
            </a:extLst>
          </p:cNvPr>
          <p:cNvSpPr txBox="1"/>
          <p:nvPr/>
        </p:nvSpPr>
        <p:spPr>
          <a:xfrm>
            <a:off x="309968" y="8402935"/>
            <a:ext cx="7206710" cy="1015663"/>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Provided as an educational service by:</a:t>
            </a:r>
            <a:br>
              <a:rPr lang="en-US" sz="1200" dirty="0">
                <a:latin typeface="Tahoma" panose="020B0604030504040204" pitchFamily="34" charset="0"/>
                <a:ea typeface="Tahoma" panose="020B0604030504040204" pitchFamily="34" charset="0"/>
                <a:cs typeface="Tahoma" panose="020B0604030504040204" pitchFamily="34" charset="0"/>
              </a:rPr>
            </a:br>
            <a:r>
              <a:rPr lang="en-US" sz="1200" dirty="0">
                <a:latin typeface="Montserrat" pitchFamily="2" charset="77"/>
                <a:ea typeface="Tahoma" panose="020B0604030504040204" pitchFamily="34" charset="0"/>
                <a:cs typeface="Tahoma" panose="020B0604030504040204" pitchFamily="34" charset="0"/>
              </a:rPr>
              <a:t>Keith Heilveil</a:t>
            </a:r>
          </a:p>
          <a:p>
            <a:r>
              <a:rPr lang="en-US" sz="1200" dirty="0">
                <a:latin typeface="Montserrat" pitchFamily="2" charset="77"/>
                <a:ea typeface="Tahoma" panose="020B0604030504040204" pitchFamily="34" charset="0"/>
                <a:cs typeface="Tahoma" panose="020B0604030504040204" pitchFamily="34" charset="0"/>
              </a:rPr>
              <a:t>Advantage Industries</a:t>
            </a:r>
          </a:p>
          <a:p>
            <a:r>
              <a:rPr lang="en-US" sz="1200" dirty="0">
                <a:latin typeface="Montserrat" pitchFamily="2" charset="77"/>
                <a:ea typeface="Tahoma" panose="020B0604030504040204" pitchFamily="34" charset="0"/>
                <a:cs typeface="Tahoma" panose="020B0604030504040204" pitchFamily="34" charset="0"/>
              </a:rPr>
              <a:t>6325 Woodside Ct. Suite 200 Columbia, MD 210416</a:t>
            </a:r>
          </a:p>
          <a:p>
            <a:r>
              <a:rPr lang="en-US" sz="1200" dirty="0">
                <a:solidFill>
                  <a:srgbClr val="0B347B"/>
                </a:solidFill>
                <a:latin typeface="Montserrat" pitchFamily="2" charset="77"/>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www.getadvantage.com</a:t>
            </a:r>
            <a:r>
              <a:rPr lang="en-US" sz="1200" dirty="0">
                <a:solidFill>
                  <a:srgbClr val="0B347B"/>
                </a:solidFill>
                <a:latin typeface="Montserrat" pitchFamily="2" charset="77"/>
                <a:ea typeface="Tahoma" panose="020B0604030504040204" pitchFamily="34" charset="0"/>
                <a:cs typeface="Tahoma" panose="020B0604030504040204" pitchFamily="34" charset="0"/>
              </a:rPr>
              <a:t> </a:t>
            </a:r>
            <a:r>
              <a:rPr lang="en-US" sz="1200" dirty="0">
                <a:latin typeface="Montserrat" pitchFamily="2" charset="77"/>
                <a:ea typeface="Tahoma" panose="020B0604030504040204" pitchFamily="34" charset="0"/>
                <a:cs typeface="Tahoma" panose="020B0604030504040204" pitchFamily="34" charset="0"/>
              </a:rPr>
              <a:t>443-319-4070</a:t>
            </a:r>
          </a:p>
        </p:txBody>
      </p:sp>
    </p:spTree>
    <p:extLst>
      <p:ext uri="{BB962C8B-B14F-4D97-AF65-F5344CB8AC3E}">
        <p14:creationId xmlns:p14="http://schemas.microsoft.com/office/powerpoint/2010/main" val="422019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59FBA8C3-46E4-CFD4-199E-C5B49BE8C101}"/>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3</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12" name="Parallelogram 11">
            <a:extLst>
              <a:ext uri="{FF2B5EF4-FFF2-40B4-BE49-F238E27FC236}">
                <a16:creationId xmlns:a16="http://schemas.microsoft.com/office/drawing/2014/main" id="{7CB24F0F-4057-C183-B602-3406E42E56F4}"/>
              </a:ext>
            </a:extLst>
          </p:cNvPr>
          <p:cNvSpPr/>
          <p:nvPr/>
        </p:nvSpPr>
        <p:spPr>
          <a:xfrm>
            <a:off x="1435650" y="-286719"/>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DB2EC1BE-F7D0-D84C-202A-C521F19166F9}"/>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558CD570-E0D9-692B-21F3-5FC8F65780C3}"/>
              </a:ext>
            </a:extLst>
          </p:cNvPr>
          <p:cNvSpPr/>
          <p:nvPr/>
        </p:nvSpPr>
        <p:spPr>
          <a:xfrm>
            <a:off x="-2209252" y="9731484"/>
            <a:ext cx="7219407" cy="192394"/>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6A531F7-337A-F6C8-FA0F-DB76AF4E7C13}"/>
              </a:ext>
            </a:extLst>
          </p:cNvPr>
          <p:cNvCxnSpPr>
            <a:cxnSpLocks/>
          </p:cNvCxnSpPr>
          <p:nvPr/>
        </p:nvCxnSpPr>
        <p:spPr>
          <a:xfrm flipH="1">
            <a:off x="-999982" y="9613422"/>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111625-272D-9745-F30C-E90D1DA828A1}"/>
              </a:ext>
            </a:extLst>
          </p:cNvPr>
          <p:cNvSpPr txBox="1"/>
          <p:nvPr/>
        </p:nvSpPr>
        <p:spPr>
          <a:xfrm>
            <a:off x="1276642" y="1049403"/>
            <a:ext cx="5257862" cy="369332"/>
          </a:xfrm>
          <a:prstGeom prst="rect">
            <a:avLst/>
          </a:prstGeom>
          <a:noFill/>
        </p:spPr>
        <p:txBody>
          <a:bodyPr wrap="square" rtlCol="0">
            <a:spAutoFit/>
          </a:bodyPr>
          <a:lstStyle/>
          <a:p>
            <a:pPr algn="ctr"/>
            <a:r>
              <a:rPr lang="en-US" b="1" dirty="0">
                <a:solidFill>
                  <a:srgbClr val="283061"/>
                </a:solidFill>
                <a:latin typeface="Tahoma" panose="020B0604030504040204" pitchFamily="34" charset="0"/>
                <a:ea typeface="Tahoma" panose="020B0604030504040204" pitchFamily="34" charset="0"/>
                <a:cs typeface="Tahoma" panose="020B0604030504040204" pitchFamily="34" charset="0"/>
              </a:rPr>
              <a:t>About The Author</a:t>
            </a:r>
            <a:endParaRPr lang="en-US" dirty="0">
              <a:solidFill>
                <a:srgbClr val="28306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1">
            <a:extLst>
              <a:ext uri="{FF2B5EF4-FFF2-40B4-BE49-F238E27FC236}">
                <a16:creationId xmlns:a16="http://schemas.microsoft.com/office/drawing/2014/main" id="{AFB3B334-9F12-B029-7334-D001F6708B01}"/>
              </a:ext>
            </a:extLst>
          </p:cNvPr>
          <p:cNvSpPr>
            <a:spLocks noGrp="1"/>
          </p:cNvSpPr>
          <p:nvPr>
            <p:ph type="title"/>
          </p:nvPr>
        </p:nvSpPr>
        <p:spPr>
          <a:xfrm>
            <a:off x="497297" y="4839114"/>
            <a:ext cx="6769933" cy="2919955"/>
          </a:xfrm>
        </p:spPr>
        <p:txBody>
          <a:bodyPr anchor="t">
            <a:noAutofit/>
          </a:bodyPr>
          <a:lstStyle/>
          <a:p>
            <a:r>
              <a:rPr lang="en-US" sz="1600" b="1" dirty="0">
                <a:solidFill>
                  <a:srgbClr val="093479"/>
                </a:solidFill>
              </a:rPr>
              <a:t>Keith Heilveil </a:t>
            </a:r>
            <a:br>
              <a:rPr lang="en-US" sz="1600" b="1" dirty="0">
                <a:solidFill>
                  <a:srgbClr val="093479"/>
                </a:solidFill>
              </a:rPr>
            </a:br>
            <a:r>
              <a:rPr lang="en-US" sz="1600" dirty="0"/>
              <a:t>President, Advantage Industries </a:t>
            </a:r>
            <a:br>
              <a:rPr lang="en-US" sz="1600" dirty="0"/>
            </a:br>
            <a:br>
              <a:rPr lang="en-US" sz="1600" dirty="0"/>
            </a:br>
            <a:r>
              <a:rPr lang="en-US" sz="1600" dirty="0"/>
              <a:t>Keith Heilveil is the President of Advantage Industries and a Maryland native. Keith is a veteran in the IT space with more than 24 years of experience fighting and preventing cybercrime.  Over the years, Keith has worked with</a:t>
            </a:r>
            <a:br>
              <a:rPr lang="en-US" sz="1600" dirty="0"/>
            </a:br>
            <a:r>
              <a:rPr lang="en-US" sz="1600" dirty="0"/>
              <a:t> State and Federal Government agencies, and hundreds of businesses in numerous industries, ranging from small start-ups to a top 10 accounting firm. Advantage is now a full-service Managed IT Security &amp; Services company with over 35 employees and 150 customers. Advantage’s focus is to protect its customers from today's advanced IT security threats, improve their operational efficiency, and provide their senior leadership with the technical insights they need to strategically run their business.</a:t>
            </a:r>
            <a:br>
              <a:rPr lang="en-US" sz="800" dirty="0"/>
            </a:br>
            <a:endParaRPr lang="en-US" sz="1100" dirty="0">
              <a:solidFill>
                <a:srgbClr val="FF0000"/>
              </a:solidFill>
              <a:latin typeface="Palatino" pitchFamily="2" charset="77"/>
              <a:ea typeface="Palatino" pitchFamily="2" charset="77"/>
            </a:endParaRPr>
          </a:p>
        </p:txBody>
      </p:sp>
      <p:pic>
        <p:nvPicPr>
          <p:cNvPr id="6" name="Picture 5">
            <a:extLst>
              <a:ext uri="{FF2B5EF4-FFF2-40B4-BE49-F238E27FC236}">
                <a16:creationId xmlns:a16="http://schemas.microsoft.com/office/drawing/2014/main" id="{321F2556-4CB8-8EE2-2DF5-E9D08CF8E50F}"/>
              </a:ext>
            </a:extLst>
          </p:cNvPr>
          <p:cNvPicPr>
            <a:picLocks noChangeAspect="1"/>
          </p:cNvPicPr>
          <p:nvPr/>
        </p:nvPicPr>
        <p:blipFill>
          <a:blip r:embed="rId2"/>
          <a:srcRect/>
          <a:stretch/>
        </p:blipFill>
        <p:spPr>
          <a:xfrm>
            <a:off x="2641163" y="1764640"/>
            <a:ext cx="2490074" cy="2787407"/>
          </a:xfrm>
          <a:prstGeom prst="rect">
            <a:avLst/>
          </a:prstGeom>
        </p:spPr>
      </p:pic>
      <p:pic>
        <p:nvPicPr>
          <p:cNvPr id="7" name="Picture 6" descr="Logo, company name&#10;&#10;Description automatically generated">
            <a:extLst>
              <a:ext uri="{FF2B5EF4-FFF2-40B4-BE49-F238E27FC236}">
                <a16:creationId xmlns:a16="http://schemas.microsoft.com/office/drawing/2014/main" id="{1841F0EA-A93D-F507-82EE-B69948FCCB92}"/>
              </a:ext>
            </a:extLst>
          </p:cNvPr>
          <p:cNvPicPr>
            <a:picLocks noChangeAspect="1"/>
          </p:cNvPicPr>
          <p:nvPr/>
        </p:nvPicPr>
        <p:blipFill>
          <a:blip r:embed="rId3"/>
          <a:stretch>
            <a:fillRect/>
          </a:stretch>
        </p:blipFill>
        <p:spPr>
          <a:xfrm>
            <a:off x="2453613" y="7778708"/>
            <a:ext cx="3705612" cy="1355292"/>
          </a:xfrm>
          <a:prstGeom prst="rect">
            <a:avLst/>
          </a:prstGeom>
        </p:spPr>
      </p:pic>
    </p:spTree>
    <p:extLst>
      <p:ext uri="{BB962C8B-B14F-4D97-AF65-F5344CB8AC3E}">
        <p14:creationId xmlns:p14="http://schemas.microsoft.com/office/powerpoint/2010/main" val="41299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1839365"/>
            <a:ext cx="3564950" cy="3158839"/>
          </a:xfrm>
        </p:spPr>
        <p:txBody>
          <a:bodyPr anchor="t">
            <a:noAutofit/>
          </a:bodyPr>
          <a:lstStyle/>
          <a:p>
            <a:r>
              <a:rPr lang="en-US" sz="1100" b="1" dirty="0">
                <a:latin typeface="Palatino" pitchFamily="2" charset="77"/>
                <a:ea typeface="Palatino" pitchFamily="2" charset="77"/>
              </a:rPr>
              <a:t>It’s EXTREMELY unfair, isn’t it?</a:t>
            </a:r>
            <a:r>
              <a:rPr lang="en-US" sz="1100" dirty="0">
                <a:latin typeface="Palatino" pitchFamily="2" charset="77"/>
                <a:ea typeface="Palatino" pitchFamily="2" charset="77"/>
              </a:rPr>
              <a:t> Victims of all other crimes – burglary, rape, mugging, carjacking, theft – get sympathy from others. They are called “victims” and support comes flooding in, as it should.</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b="1" dirty="0">
                <a:latin typeface="Palatino" pitchFamily="2" charset="77"/>
                <a:ea typeface="Palatino" pitchFamily="2" charset="77"/>
              </a:rPr>
              <a:t>But if your business is the victim of a cybercrime attack where client or patient data is compromised, you will NOT get such sympathy. </a:t>
            </a:r>
            <a:r>
              <a:rPr lang="en-US" sz="1100" dirty="0">
                <a:latin typeface="Palatino" pitchFamily="2" charset="77"/>
                <a:ea typeface="Palatino" pitchFamily="2" charset="77"/>
              </a:rPr>
              <a:t>You will be instantly labeled as “stupid” or “irresponsible.” </a:t>
            </a:r>
            <a:r>
              <a:rPr lang="en-US" sz="1100" b="1" dirty="0">
                <a:latin typeface="Palatino" pitchFamily="2" charset="77"/>
                <a:ea typeface="Palatino" pitchFamily="2" charset="77"/>
              </a:rPr>
              <a:t>You may be </a:t>
            </a:r>
            <a:r>
              <a:rPr lang="en-US" sz="1100" b="1" u="sng" dirty="0">
                <a:latin typeface="Palatino" pitchFamily="2" charset="77"/>
                <a:ea typeface="Palatino" pitchFamily="2" charset="77"/>
              </a:rPr>
              <a:t>investigated, and clients will question you</a:t>
            </a:r>
            <a:r>
              <a:rPr lang="en-US" sz="1100" b="1" dirty="0">
                <a:latin typeface="Palatino" pitchFamily="2" charset="77"/>
                <a:ea typeface="Palatino" pitchFamily="2" charset="77"/>
              </a:rPr>
              <a:t> about what you did to prevent this from happening</a:t>
            </a:r>
            <a:r>
              <a:rPr lang="en-US" sz="1100" dirty="0">
                <a:latin typeface="Palatino" pitchFamily="2" charset="77"/>
                <a:ea typeface="Palatino" pitchFamily="2" charset="77"/>
              </a:rPr>
              <a:t> – and if the answer is not adequate, you can be found liable, facing serious fines and lawsuits EVEN IF you trusted an outsourced IT support company to protect you. Claiming ignorance is not an acceptable defense, and this giant, expensive and reputation-destroying nightmare will land squarely on YOUR shoulders. </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4</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4565302"/>
            <a:ext cx="6703695" cy="2631490"/>
          </a:xfrm>
          <a:prstGeom prst="rect">
            <a:avLst/>
          </a:prstGeom>
          <a:noFill/>
        </p:spPr>
        <p:txBody>
          <a:bodyPr wrap="square" rtlCol="0">
            <a:spAutoFit/>
          </a:bodyPr>
          <a:lstStyle/>
          <a:p>
            <a:r>
              <a:rPr lang="en-US" sz="1100" i="1" dirty="0">
                <a:latin typeface="Palatino" pitchFamily="2" charset="77"/>
                <a:ea typeface="Palatino" pitchFamily="2" charset="77"/>
              </a:rPr>
              <a:t>But it doesn’t end there…</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According to Maryland laws, you will be required to tell your clients and/or patients that YOU exposed them to cybercriminals. Your competition will have a heyday over this. Clients will be IRATE and leave in droves. Morale will TANK and employees will BLAME YOU. Your bank is NOT required to replace funds stolen due to cybercrime (</a:t>
            </a:r>
            <a:r>
              <a:rPr lang="en-US" sz="1100" i="1" dirty="0">
                <a:latin typeface="Palatino" pitchFamily="2" charset="77"/>
                <a:ea typeface="Palatino" pitchFamily="2" charset="77"/>
              </a:rPr>
              <a:t>go</a:t>
            </a:r>
            <a:r>
              <a:rPr lang="en-US" sz="1100" dirty="0">
                <a:latin typeface="Palatino" pitchFamily="2" charset="77"/>
                <a:ea typeface="Palatino" pitchFamily="2" charset="77"/>
              </a:rPr>
              <a:t> </a:t>
            </a:r>
            <a:r>
              <a:rPr lang="en-US" sz="1100" i="1" dirty="0">
                <a:latin typeface="Palatino" pitchFamily="2" charset="77"/>
                <a:ea typeface="Palatino" pitchFamily="2" charset="77"/>
              </a:rPr>
              <a:t>ask them</a:t>
            </a:r>
            <a:r>
              <a:rPr lang="en-US" sz="1100" dirty="0">
                <a:latin typeface="Palatino" pitchFamily="2" charset="77"/>
                <a:ea typeface="Palatino" pitchFamily="2" charset="77"/>
              </a:rPr>
              <a:t>), and unless you have a very specific type of insurance policy, </a:t>
            </a:r>
            <a:r>
              <a:rPr lang="en-US" sz="1100" u="sng" dirty="0">
                <a:latin typeface="Palatino" pitchFamily="2" charset="77"/>
                <a:ea typeface="Palatino" pitchFamily="2" charset="77"/>
              </a:rPr>
              <a:t>any financial losses will be denied coverage</a:t>
            </a:r>
            <a:r>
              <a:rPr lang="en-US" sz="1100" dirty="0">
                <a:latin typeface="Palatino" pitchFamily="2" charset="77"/>
                <a:ea typeface="Palatino" pitchFamily="2" charset="77"/>
              </a:rPr>
              <a:t>.</a:t>
            </a:r>
          </a:p>
          <a:p>
            <a:r>
              <a:rPr lang="en-US" sz="1100" dirty="0">
                <a:latin typeface="Palatino" pitchFamily="2" charset="77"/>
                <a:ea typeface="Palatino" pitchFamily="2" charset="77"/>
              </a:rPr>
              <a:t> </a:t>
            </a:r>
          </a:p>
          <a:p>
            <a:r>
              <a:rPr lang="en-US" sz="1100" b="1" u="sng" dirty="0">
                <a:latin typeface="Palatino" pitchFamily="2" charset="77"/>
                <a:ea typeface="Palatino" pitchFamily="2" charset="77"/>
              </a:rPr>
              <a:t>Please do NOT underestimate</a:t>
            </a:r>
            <a:r>
              <a:rPr lang="en-US" sz="1100" dirty="0">
                <a:latin typeface="Palatino" pitchFamily="2" charset="77"/>
                <a:ea typeface="Palatino" pitchFamily="2" charset="77"/>
              </a:rPr>
              <a:t> the importance and likelihood of these threats. It is NOT safe to assume your IT company (or guy) is doing everything they should be doing to protect you; in fact, there is a high probability they are NOT, which we can demonstrate with your permission.</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But first, please allow me to introduce myself and give you a little background on why I created this report.</a:t>
            </a:r>
          </a:p>
          <a:p>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730391"/>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When You Fall Victim To A Cyber-Attack By </a:t>
            </a:r>
            <a:b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No Fault Of Your Own, Will They Call You</a:t>
            </a:r>
            <a:br>
              <a:rPr lang="en-US" sz="1800" b="1" dirty="0">
                <a:latin typeface="Tahoma" panose="020B0604030504040204" pitchFamily="34" charset="0"/>
                <a:ea typeface="Tahoma" panose="020B0604030504040204" pitchFamily="34" charset="0"/>
                <a:cs typeface="Tahoma" panose="020B0604030504040204" pitchFamily="34" charset="0"/>
              </a:rPr>
            </a:br>
            <a:r>
              <a:rPr lang="en-US" sz="2400" b="1" dirty="0">
                <a:latin typeface="Tahoma" panose="020B0604030504040204" pitchFamily="34" charset="0"/>
                <a:ea typeface="Tahoma" panose="020B0604030504040204" pitchFamily="34" charset="0"/>
                <a:cs typeface="Tahoma" panose="020B0604030504040204" pitchFamily="34" charset="0"/>
              </a:rPr>
              <a:t>Stupid…Or Just Irresponsible?</a:t>
            </a:r>
            <a:endParaRPr lang="en-US" sz="1100" dirty="0">
              <a:latin typeface="Palatino" pitchFamily="2" charset="77"/>
              <a:ea typeface="Palatino" pitchFamily="2" charset="77"/>
            </a:endParaRPr>
          </a:p>
        </p:txBody>
      </p:sp>
      <p:pic>
        <p:nvPicPr>
          <p:cNvPr id="14" name="Picture 13" descr="Diagram&#10;&#10;Description automatically generated">
            <a:extLst>
              <a:ext uri="{FF2B5EF4-FFF2-40B4-BE49-F238E27FC236}">
                <a16:creationId xmlns:a16="http://schemas.microsoft.com/office/drawing/2014/main" id="{5BDE9471-CFFA-4726-0102-1327B450440E}"/>
              </a:ext>
            </a:extLst>
          </p:cNvPr>
          <p:cNvPicPr>
            <a:picLocks noChangeAspect="1"/>
          </p:cNvPicPr>
          <p:nvPr/>
        </p:nvPicPr>
        <p:blipFill>
          <a:blip r:embed="rId2"/>
          <a:stretch>
            <a:fillRect/>
          </a:stretch>
        </p:blipFill>
        <p:spPr>
          <a:xfrm>
            <a:off x="4207790" y="2064321"/>
            <a:ext cx="3063056" cy="2350103"/>
          </a:xfrm>
          <a:prstGeom prst="rect">
            <a:avLst/>
          </a:prstGeom>
        </p:spPr>
      </p:pic>
      <p:sp>
        <p:nvSpPr>
          <p:cNvPr id="15" name="Title 1">
            <a:extLst>
              <a:ext uri="{FF2B5EF4-FFF2-40B4-BE49-F238E27FC236}">
                <a16:creationId xmlns:a16="http://schemas.microsoft.com/office/drawing/2014/main" id="{A024EF68-0071-0670-8616-5B8083D4B92F}"/>
              </a:ext>
            </a:extLst>
          </p:cNvPr>
          <p:cNvSpPr txBox="1">
            <a:spLocks/>
          </p:cNvSpPr>
          <p:nvPr/>
        </p:nvSpPr>
        <p:spPr>
          <a:xfrm>
            <a:off x="580848" y="7935192"/>
            <a:ext cx="6581511" cy="154243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 </a:t>
            </a:r>
          </a:p>
          <a:p>
            <a:r>
              <a:rPr lang="en-US" sz="1100" dirty="0">
                <a:latin typeface="Palatino" pitchFamily="2" charset="77"/>
                <a:ea typeface="Palatino" pitchFamily="2" charset="77"/>
              </a:rPr>
              <a:t>My name is Keith Heilveil, CEO of Advantage Industries. We specialize in being the outsourced IT Security and Services department for businesses in the Baltimore/Washington area. </a:t>
            </a:r>
            <a:r>
              <a:rPr lang="en-US" sz="1100" dirty="0">
                <a:solidFill>
                  <a:srgbClr val="FF0000"/>
                </a:solidFill>
                <a:latin typeface="Palatino" pitchFamily="2" charset="77"/>
                <a:ea typeface="Palatino" pitchFamily="2" charset="77"/>
              </a:rPr>
              <a:t> </a:t>
            </a:r>
            <a:r>
              <a:rPr lang="en-US" sz="1100" dirty="0">
                <a:latin typeface="Palatino" pitchFamily="2" charset="77"/>
                <a:ea typeface="Palatino" pitchFamily="2" charset="77"/>
              </a:rPr>
              <a:t>Over the last 24 years, we have seen the devastation that Cyber Crime can cause a business and have developed a Cyber Security program, based upon recognized industry standards that meets, or exceeds the requirements of most Cyber Insurance policies.  In addition, we’ve developed a Cyber Insurance Compliance program, so that if a cyber event does happen you can prove that you’ve been complying with the insurance company’s IT Security requirements.  You can go on Google and see the solid 5-start rating we have.</a:t>
            </a:r>
          </a:p>
        </p:txBody>
      </p:sp>
      <p:sp>
        <p:nvSpPr>
          <p:cNvPr id="16" name="Title 1">
            <a:extLst>
              <a:ext uri="{FF2B5EF4-FFF2-40B4-BE49-F238E27FC236}">
                <a16:creationId xmlns:a16="http://schemas.microsoft.com/office/drawing/2014/main" id="{FA145600-C338-EF26-634B-FEA6B08CA472}"/>
              </a:ext>
            </a:extLst>
          </p:cNvPr>
          <p:cNvSpPr txBox="1">
            <a:spLocks/>
          </p:cNvSpPr>
          <p:nvPr/>
        </p:nvSpPr>
        <p:spPr>
          <a:xfrm>
            <a:off x="580846" y="7197688"/>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Why We Are So PASSIONATE </a:t>
            </a:r>
          </a:p>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About Informing And Protecting </a:t>
            </a:r>
            <a:r>
              <a:rPr lang="en-US" sz="1800" b="1" u="sng" dirty="0">
                <a:solidFill>
                  <a:srgbClr val="093479"/>
                </a:solidFill>
                <a:latin typeface="Tahoma" panose="020B0604030504040204" pitchFamily="34" charset="0"/>
                <a:ea typeface="Tahoma" panose="020B0604030504040204" pitchFamily="34" charset="0"/>
                <a:cs typeface="Tahoma" panose="020B0604030504040204" pitchFamily="34" charset="0"/>
              </a:rPr>
              <a:t>YOU</a:t>
            </a:r>
            <a:endPar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endParaRPr>
          </a:p>
        </p:txBody>
      </p:sp>
      <p:sp>
        <p:nvSpPr>
          <p:cNvPr id="18" name="Parallelogram 17">
            <a:extLst>
              <a:ext uri="{FF2B5EF4-FFF2-40B4-BE49-F238E27FC236}">
                <a16:creationId xmlns:a16="http://schemas.microsoft.com/office/drawing/2014/main" id="{2030BD77-0985-4834-D641-4E2E790714B7}"/>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78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3" y="730392"/>
            <a:ext cx="4073926" cy="3268172"/>
          </a:xfrm>
        </p:spPr>
        <p:txBody>
          <a:bodyPr anchor="t">
            <a:noAutofit/>
          </a:bodyPr>
          <a:lstStyle/>
          <a:p>
            <a:r>
              <a:rPr lang="en-US" sz="1100" dirty="0">
                <a:latin typeface="Palatino" pitchFamily="2" charset="77"/>
                <a:ea typeface="Palatino" pitchFamily="2" charset="77"/>
              </a:rPr>
              <a:t>In the last couple of years, my team and I have seen a significant increase in calls from business owners desperate for help after a ransomware attack, data breach event or other cybercrime incident.</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When they call, they’re </a:t>
            </a:r>
            <a:r>
              <a:rPr lang="en-US" sz="1100" u="sng" dirty="0">
                <a:latin typeface="Palatino" pitchFamily="2" charset="77"/>
                <a:ea typeface="Palatino" pitchFamily="2" charset="77"/>
              </a:rPr>
              <a:t>desperate</a:t>
            </a:r>
            <a:r>
              <a:rPr lang="en-US" sz="1100" dirty="0">
                <a:latin typeface="Palatino" pitchFamily="2" charset="77"/>
                <a:ea typeface="Palatino" pitchFamily="2" charset="77"/>
              </a:rPr>
              <a:t>, scrambling for anyone who can help them put the pieces back together again. Often their business is completely on lockdown. ALL their data has been corrupted or held for ransom, preventing them from fulfilling obligations they have to their clients. </a:t>
            </a:r>
            <a:r>
              <a:rPr lang="en-US" sz="1100" b="1" dirty="0">
                <a:latin typeface="Palatino" pitchFamily="2" charset="77"/>
                <a:ea typeface="Palatino" pitchFamily="2" charset="77"/>
              </a:rPr>
              <a:t>YEARS of work and critical data – </a:t>
            </a:r>
            <a:r>
              <a:rPr lang="en-US" sz="1100" b="1" i="1" dirty="0">
                <a:latin typeface="Palatino" pitchFamily="2" charset="77"/>
                <a:ea typeface="Palatino" pitchFamily="2" charset="77"/>
              </a:rPr>
              <a:t>all gone</a:t>
            </a:r>
            <a:r>
              <a:rPr lang="en-US" sz="1100" b="1" dirty="0">
                <a:latin typeface="Palatino" pitchFamily="2" charset="77"/>
                <a:ea typeface="Palatino" pitchFamily="2" charset="77"/>
              </a:rPr>
              <a:t>.</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dirty="0">
                <a:latin typeface="Palatino" pitchFamily="2" charset="77"/>
                <a:ea typeface="Palatino" pitchFamily="2" charset="77"/>
              </a:rPr>
              <a:t>They’re also scared and </a:t>
            </a:r>
            <a:r>
              <a:rPr lang="en-US" sz="1100" i="1" dirty="0">
                <a:latin typeface="Palatino" pitchFamily="2" charset="77"/>
                <a:ea typeface="Palatino" pitchFamily="2" charset="77"/>
              </a:rPr>
              <a:t>intensely</a:t>
            </a:r>
            <a:r>
              <a:rPr lang="en-US" sz="1100" dirty="0">
                <a:latin typeface="Palatino" pitchFamily="2" charset="77"/>
                <a:ea typeface="Palatino" pitchFamily="2" charset="77"/>
              </a:rPr>
              <a:t> angry. They feel violated and helpless. Embarrassed. How can money be taken from their bank account WITHOUT their permission or knowledge? Why didn’t their IT company or IT team prevent this from happening? </a:t>
            </a:r>
            <a:r>
              <a:rPr lang="en-US" sz="1100" i="1" dirty="0">
                <a:latin typeface="Palatino" pitchFamily="2" charset="77"/>
                <a:ea typeface="Palatino" pitchFamily="2" charset="77"/>
              </a:rPr>
              <a:t>How are they going to tell their clients/patients that they’ve exposed them to cybercriminals</a:t>
            </a:r>
            <a:r>
              <a:rPr lang="en-US" sz="1100" dirty="0">
                <a:latin typeface="Palatino" pitchFamily="2" charset="77"/>
                <a:ea typeface="Palatino" pitchFamily="2" charset="77"/>
              </a:rPr>
              <a:t>? They’re in complete disbelief that they fell victim – after all, they “didn’t think we had anything a cybercriminal would want!”</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5</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3906681"/>
            <a:ext cx="6703695" cy="3139321"/>
          </a:xfrm>
          <a:prstGeom prst="rect">
            <a:avLst/>
          </a:prstGeom>
          <a:noFill/>
        </p:spPr>
        <p:txBody>
          <a:bodyPr wrap="square" rtlCol="0">
            <a:spAutoFit/>
          </a:bodyPr>
          <a:lstStyle/>
          <a:p>
            <a:r>
              <a:rPr lang="en-US" sz="1100" b="1" dirty="0">
                <a:latin typeface="Palatino" pitchFamily="2" charset="77"/>
                <a:ea typeface="Palatino" pitchFamily="2" charset="77"/>
              </a:rPr>
              <a:t>What makes this </a:t>
            </a:r>
            <a:r>
              <a:rPr lang="en-US" sz="1100" b="1" u="sng" dirty="0">
                <a:latin typeface="Palatino" pitchFamily="2" charset="77"/>
                <a:ea typeface="Palatino" pitchFamily="2" charset="77"/>
              </a:rPr>
              <a:t>unforgivable</a:t>
            </a:r>
            <a:r>
              <a:rPr lang="en-US" sz="1100" b="1" dirty="0">
                <a:latin typeface="Palatino" pitchFamily="2" charset="77"/>
                <a:ea typeface="Palatino" pitchFamily="2" charset="77"/>
              </a:rPr>
              <a:t> is that ALL the CEOs coming to us for help after a serious attack had an IT company, they trusted with the responsibility of protecting the business, but realized all too late the company wasn’t doing the job it was PAID to do</a:t>
            </a:r>
            <a:r>
              <a:rPr lang="en-US" sz="1100" dirty="0">
                <a:latin typeface="Palatino" pitchFamily="2" charset="77"/>
                <a:ea typeface="Palatino" pitchFamily="2" charset="77"/>
              </a:rPr>
              <a: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As a business owner, that boot-strapped my own company from the ground up. I know how hard you work to make your company succeed. I understand the risks you’ve taken, the personal sacrifices you’ve made. To me, it’s a GROSS insult to have it all taken away by some cyber-scumbag in a Third World country who will NOT be held accountable for his actions.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To make matters worse, so many so-called “IT experts” out there aren’t doing the job they were hired to do – and that truly angers me. As the CEO of a company, you’re FORCED to trust that your IT company or team is doing the right things to protect your organization – and when they fail to do their job, this expensive, devastating, business-interrupting disaster lands squarely on YOUR desk to deal with.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That’s why we’ve started a “one-company revolution” to educate and help as MANY business owners as we can so they never have to deal with the stress, anxiety and loss caused by a cyber-attack, and help you understand just how serious this is so you can be brilliantly prepared instead of caught completely off guard. </a:t>
            </a: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vector graphics&#10;&#10;Description automatically generated">
            <a:extLst>
              <a:ext uri="{FF2B5EF4-FFF2-40B4-BE49-F238E27FC236}">
                <a16:creationId xmlns:a16="http://schemas.microsoft.com/office/drawing/2014/main" id="{42BD0D69-AA3F-8E27-1AAF-1663A4D26F10}"/>
              </a:ext>
            </a:extLst>
          </p:cNvPr>
          <p:cNvPicPr>
            <a:picLocks noChangeAspect="1"/>
          </p:cNvPicPr>
          <p:nvPr/>
        </p:nvPicPr>
        <p:blipFill>
          <a:blip r:embed="rId2"/>
          <a:stretch>
            <a:fillRect/>
          </a:stretch>
        </p:blipFill>
        <p:spPr>
          <a:xfrm>
            <a:off x="4725793" y="1079014"/>
            <a:ext cx="2558748" cy="2624301"/>
          </a:xfrm>
          <a:prstGeom prst="rect">
            <a:avLst/>
          </a:prstGeom>
        </p:spPr>
      </p:pic>
      <p:sp>
        <p:nvSpPr>
          <p:cNvPr id="17" name="Parallelogram 16">
            <a:extLst>
              <a:ext uri="{FF2B5EF4-FFF2-40B4-BE49-F238E27FC236}">
                <a16:creationId xmlns:a16="http://schemas.microsoft.com/office/drawing/2014/main" id="{BF9101F8-FDD9-9C6E-20FF-79AD37A180ED}"/>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91632AE-1D44-AA17-D560-09F378004111}"/>
              </a:ext>
            </a:extLst>
          </p:cNvPr>
          <p:cNvSpPr txBox="1">
            <a:spLocks/>
          </p:cNvSpPr>
          <p:nvPr/>
        </p:nvSpPr>
        <p:spPr>
          <a:xfrm>
            <a:off x="580848" y="7943777"/>
            <a:ext cx="6657198" cy="499801"/>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You might already know about the escalating threats, from ransomware to hackers, but it’s very possible you are underestimating the risk to you. It’s also possible you’re NOT fully protected and are operating under a false sense of security, ill-advised and underserved by your outsourced IT company. </a:t>
            </a:r>
          </a:p>
        </p:txBody>
      </p:sp>
      <p:sp>
        <p:nvSpPr>
          <p:cNvPr id="24" name="Title 1">
            <a:extLst>
              <a:ext uri="{FF2B5EF4-FFF2-40B4-BE49-F238E27FC236}">
                <a16:creationId xmlns:a16="http://schemas.microsoft.com/office/drawing/2014/main" id="{0D93BDDD-83A6-7232-C17D-FF56861ABA52}"/>
              </a:ext>
            </a:extLst>
          </p:cNvPr>
          <p:cNvSpPr txBox="1">
            <a:spLocks/>
          </p:cNvSpPr>
          <p:nvPr/>
        </p:nvSpPr>
        <p:spPr>
          <a:xfrm>
            <a:off x="580846" y="7252251"/>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Yes, It </a:t>
            </a:r>
            <a:r>
              <a:rPr lang="en-US" sz="1800" b="1" u="sng" dirty="0">
                <a:solidFill>
                  <a:srgbClr val="093479"/>
                </a:solidFill>
                <a:latin typeface="Tahoma" panose="020B0604030504040204" pitchFamily="34" charset="0"/>
                <a:ea typeface="Tahoma" panose="020B0604030504040204" pitchFamily="34" charset="0"/>
                <a:cs typeface="Tahoma" panose="020B0604030504040204" pitchFamily="34" charset="0"/>
              </a:rPr>
              <a:t>CAN</a:t>
            </a: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 Happen To </a:t>
            </a:r>
            <a:r>
              <a:rPr lang="en-US" sz="1800" b="1" u="sng" dirty="0">
                <a:solidFill>
                  <a:srgbClr val="093479"/>
                </a:solidFill>
                <a:latin typeface="Tahoma" panose="020B0604030504040204" pitchFamily="34" charset="0"/>
                <a:ea typeface="Tahoma" panose="020B0604030504040204" pitchFamily="34" charset="0"/>
                <a:cs typeface="Tahoma" panose="020B0604030504040204" pitchFamily="34" charset="0"/>
              </a:rPr>
              <a:t>YOU</a:t>
            </a: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 </a:t>
            </a:r>
            <a:b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b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And The Damages Are VERY Real</a:t>
            </a:r>
          </a:p>
          <a:p>
            <a:pPr algn="ctr"/>
            <a:endParaRPr lang="en-US" sz="1800" b="1" dirty="0">
              <a:solidFill>
                <a:srgbClr val="355466"/>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73506304-9362-014D-6DCA-603C91014A73}"/>
              </a:ext>
            </a:extLst>
          </p:cNvPr>
          <p:cNvSpPr txBox="1"/>
          <p:nvPr/>
        </p:nvSpPr>
        <p:spPr>
          <a:xfrm>
            <a:off x="0" y="8695838"/>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093479"/>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01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99AF-9D69-4F42-8CA4-82B142F25A3C}"/>
              </a:ext>
            </a:extLst>
          </p:cNvPr>
          <p:cNvSpPr>
            <a:spLocks noGrp="1"/>
          </p:cNvSpPr>
          <p:nvPr>
            <p:ph type="title"/>
          </p:nvPr>
        </p:nvSpPr>
        <p:spPr>
          <a:xfrm>
            <a:off x="534354" y="4338237"/>
            <a:ext cx="3885246" cy="1665011"/>
          </a:xfrm>
        </p:spPr>
        <p:txBody>
          <a:bodyPr anchor="t">
            <a:noAutofit/>
          </a:bodyPr>
          <a:lstStyle/>
          <a:p>
            <a:r>
              <a:rPr lang="en-US" sz="1100" b="1" dirty="0">
                <a:latin typeface="Palatino" pitchFamily="2" charset="77"/>
                <a:ea typeface="Palatino" pitchFamily="2" charset="77"/>
              </a:rPr>
              <a:t>Don’t think you’re in danger because you’re “small” and not a big company like Experian, J.P. Morgan or Target? That you have “good” people and protections in place?</a:t>
            </a:r>
            <a:r>
              <a:rPr lang="en-US" sz="1100" dirty="0">
                <a:latin typeface="Palatino" pitchFamily="2" charset="77"/>
                <a:ea typeface="Palatino" pitchFamily="2" charset="77"/>
              </a:rPr>
              <a:t> That it won’t happen to you?</a:t>
            </a:r>
            <a:br>
              <a:rPr lang="en-US" sz="1100" dirty="0">
                <a:latin typeface="Palatino" pitchFamily="2" charset="77"/>
                <a:ea typeface="Palatino" pitchFamily="2" charset="77"/>
              </a:rPr>
            </a:br>
            <a:r>
              <a:rPr lang="en-US" sz="1100" dirty="0">
                <a:latin typeface="Palatino" pitchFamily="2" charset="77"/>
                <a:ea typeface="Palatino" pitchFamily="2" charset="77"/>
              </a:rPr>
              <a:t> </a:t>
            </a:r>
            <a:br>
              <a:rPr lang="en-US" sz="1100" dirty="0">
                <a:latin typeface="Palatino" pitchFamily="2" charset="77"/>
                <a:ea typeface="Palatino" pitchFamily="2" charset="77"/>
              </a:rPr>
            </a:br>
            <a:r>
              <a:rPr lang="en-US" sz="1100" u="sng" dirty="0">
                <a:latin typeface="Palatino" pitchFamily="2" charset="77"/>
                <a:ea typeface="Palatino" pitchFamily="2" charset="77"/>
              </a:rPr>
              <a:t>That’s EXACTLY what cybercriminals are counting on you to believe</a:t>
            </a:r>
            <a:r>
              <a:rPr lang="en-US" sz="1100" dirty="0">
                <a:latin typeface="Palatino" pitchFamily="2" charset="77"/>
                <a:ea typeface="Palatino" pitchFamily="2" charset="77"/>
              </a:rPr>
              <a:t>. It makes you </a:t>
            </a:r>
            <a:r>
              <a:rPr lang="en-US" sz="1100" u="sng" dirty="0">
                <a:latin typeface="Palatino" pitchFamily="2" charset="77"/>
                <a:ea typeface="Palatino" pitchFamily="2" charset="77"/>
              </a:rPr>
              <a:t>easy</a:t>
            </a:r>
            <a:r>
              <a:rPr lang="en-US" sz="1100" dirty="0">
                <a:latin typeface="Palatino" pitchFamily="2" charset="77"/>
                <a:ea typeface="Palatino" pitchFamily="2" charset="77"/>
              </a:rPr>
              <a:t> prey because you put ZERO protections in place, or grossly inadequate ones.</a:t>
            </a:r>
          </a:p>
        </p:txBody>
      </p:sp>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6</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F9445DE-C5D7-9248-8115-C0641F837483}"/>
              </a:ext>
            </a:extLst>
          </p:cNvPr>
          <p:cNvSpPr txBox="1"/>
          <p:nvPr/>
        </p:nvSpPr>
        <p:spPr>
          <a:xfrm>
            <a:off x="534351" y="5678526"/>
            <a:ext cx="6703695" cy="3647152"/>
          </a:xfrm>
          <a:prstGeom prst="rect">
            <a:avLst/>
          </a:prstGeom>
          <a:noFill/>
        </p:spPr>
        <p:txBody>
          <a:bodyPr wrap="square" rtlCol="0">
            <a:spAutoFit/>
          </a:bodyPr>
          <a:lstStyle/>
          <a:p>
            <a:r>
              <a:rPr lang="en-US" sz="1100" b="1" dirty="0">
                <a:latin typeface="Palatino" pitchFamily="2" charset="77"/>
                <a:ea typeface="Palatino" pitchFamily="2" charset="77"/>
              </a:rPr>
              <a:t>Right now, there are over 980 million malware programs out there and growing</a:t>
            </a:r>
            <a:r>
              <a:rPr lang="en-US" sz="1100" dirty="0">
                <a:latin typeface="Palatino" pitchFamily="2" charset="77"/>
                <a:ea typeface="Palatino" pitchFamily="2" charset="77"/>
              </a:rPr>
              <a:t> (source: AV-Test Institute), and 70% of the cyber-attacks occurring are aimed at small businesses (source: National Cybersecurity Alliance); you just don’t hear about it because the news wants to report on BIG breaches OR it’s kept quiet by the company for fear of attracting bad PR, lawsuits and data-breach fines, and out of sheer embarrassment.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In fact, the National Cybersecurity Alliance reports that </a:t>
            </a:r>
            <a:r>
              <a:rPr lang="en-US" sz="1100" b="1" dirty="0">
                <a:latin typeface="Palatino" pitchFamily="2" charset="77"/>
                <a:ea typeface="Palatino" pitchFamily="2" charset="77"/>
              </a:rPr>
              <a:t>one in five small businesses have been victims of cybercrime in the last year</a:t>
            </a:r>
            <a:r>
              <a:rPr lang="en-US" sz="1100" dirty="0">
                <a:latin typeface="Palatino" pitchFamily="2" charset="77"/>
                <a:ea typeface="Palatino" pitchFamily="2" charset="77"/>
              </a:rPr>
              <a:t> – and that number includes </a:t>
            </a:r>
            <a:r>
              <a:rPr lang="en-US" sz="1100" u="sng" dirty="0">
                <a:latin typeface="Palatino" pitchFamily="2" charset="77"/>
                <a:ea typeface="Palatino" pitchFamily="2" charset="77"/>
              </a:rPr>
              <a:t>only the crimes that were reported</a:t>
            </a:r>
            <a:r>
              <a:rPr lang="en-US" sz="1100" dirty="0">
                <a:latin typeface="Palatino" pitchFamily="2" charset="77"/>
                <a:ea typeface="Palatino" pitchFamily="2" charset="77"/>
              </a:rPr>
              <a:t>. Most small businesses are too embarrassed or afraid to report breaches, so it’s safe to assume that number is much, much higher. </a:t>
            </a:r>
          </a:p>
          <a:p>
            <a:endParaRPr lang="en-US" sz="1100" dirty="0">
              <a:latin typeface="Palatino" pitchFamily="2" charset="77"/>
              <a:ea typeface="Palatino" pitchFamily="2" charset="77"/>
            </a:endParaRPr>
          </a:p>
          <a:p>
            <a:r>
              <a:rPr lang="en-US" sz="1100" b="1" dirty="0">
                <a:latin typeface="Palatino" pitchFamily="2" charset="77"/>
                <a:ea typeface="Palatino" pitchFamily="2" charset="77"/>
              </a:rPr>
              <a:t>Are you “too small” to be significantly damaged by a ransomware attack that locks all your files for several days or more?</a:t>
            </a:r>
            <a:r>
              <a:rPr lang="en-US" sz="1100" dirty="0">
                <a:latin typeface="Palatino" pitchFamily="2" charset="77"/>
                <a:ea typeface="Palatino" pitchFamily="2" charset="77"/>
              </a:rPr>
              <a:t> </a:t>
            </a:r>
          </a:p>
          <a:p>
            <a:endParaRPr lang="en-US" sz="1100" dirty="0">
              <a:latin typeface="Palatino" pitchFamily="2" charset="77"/>
              <a:ea typeface="Palatino" pitchFamily="2" charset="77"/>
            </a:endParaRPr>
          </a:p>
          <a:p>
            <a:r>
              <a:rPr lang="en-US" sz="1100" dirty="0">
                <a:latin typeface="Palatino" pitchFamily="2" charset="77"/>
                <a:ea typeface="Palatino" pitchFamily="2" charset="77"/>
              </a:rPr>
              <a:t>Are you “too small” to deal with a hacker using your company’s server as </a:t>
            </a:r>
            <a:r>
              <a:rPr lang="en-US" sz="1100" b="1" dirty="0">
                <a:latin typeface="Palatino" pitchFamily="2" charset="77"/>
                <a:ea typeface="Palatino" pitchFamily="2" charset="77"/>
              </a:rPr>
              <a:t>ground zero</a:t>
            </a:r>
            <a:r>
              <a:rPr lang="en-US" sz="1100" dirty="0">
                <a:latin typeface="Palatino" pitchFamily="2" charset="77"/>
                <a:ea typeface="Palatino" pitchFamily="2" charset="77"/>
              </a:rPr>
              <a:t> to infect all your clients, vendors, employees and contacts with malware? Are you “too small” to worry about someone taking your payroll out of your bank account? According to Osterman Research, the AVERAGE ransomware demand is now $84,000 (source: MSSP Alert). It’s also estimated that small business lost over $100,000 per ransomware incident and over 25 hours of downtime. Of course, $100,000 isn’t the end of the world, is it? But are you okay to shrug this off? To take the chance? </a:t>
            </a:r>
          </a:p>
          <a:p>
            <a:endParaRPr lang="en-US" sz="1100" dirty="0">
              <a:latin typeface="Palatino" pitchFamily="2" charset="77"/>
              <a:ea typeface="Palatino" pitchFamily="2" charset="77"/>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534351" y="3553118"/>
            <a:ext cx="6703695" cy="851429"/>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“Not My Company…Not My People…We’re Too Small,” You Say?</a:t>
            </a:r>
          </a:p>
        </p:txBody>
      </p:sp>
      <p:pic>
        <p:nvPicPr>
          <p:cNvPr id="4" name="Picture 3" descr="A picture containing text, clipart, vector graphics&#10;&#10;Description automatically generated">
            <a:extLst>
              <a:ext uri="{FF2B5EF4-FFF2-40B4-BE49-F238E27FC236}">
                <a16:creationId xmlns:a16="http://schemas.microsoft.com/office/drawing/2014/main" id="{A198B2FC-296E-83E4-7527-BE5F50CE418B}"/>
              </a:ext>
            </a:extLst>
          </p:cNvPr>
          <p:cNvPicPr>
            <a:picLocks noChangeAspect="1"/>
          </p:cNvPicPr>
          <p:nvPr/>
        </p:nvPicPr>
        <p:blipFill>
          <a:blip r:embed="rId2"/>
          <a:stretch>
            <a:fillRect/>
          </a:stretch>
        </p:blipFill>
        <p:spPr>
          <a:xfrm>
            <a:off x="4758168" y="4321966"/>
            <a:ext cx="2295703" cy="1234965"/>
          </a:xfrm>
          <a:prstGeom prst="rect">
            <a:avLst/>
          </a:prstGeom>
        </p:spPr>
      </p:pic>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4083A10-EDA4-897D-2444-0CA3C5E19148}"/>
              </a:ext>
            </a:extLst>
          </p:cNvPr>
          <p:cNvGrpSpPr/>
          <p:nvPr/>
        </p:nvGrpSpPr>
        <p:grpSpPr>
          <a:xfrm>
            <a:off x="960893" y="2049979"/>
            <a:ext cx="5846734" cy="1114236"/>
            <a:chOff x="960893" y="1482308"/>
            <a:chExt cx="5846734" cy="1114236"/>
          </a:xfrm>
        </p:grpSpPr>
        <p:sp>
          <p:nvSpPr>
            <p:cNvPr id="14" name="Rectangle 13">
              <a:extLst>
                <a:ext uri="{FF2B5EF4-FFF2-40B4-BE49-F238E27FC236}">
                  <a16:creationId xmlns:a16="http://schemas.microsoft.com/office/drawing/2014/main" id="{765FB7B6-FCB6-CFC8-BD9F-6D37E68A7D32}"/>
                </a:ext>
              </a:extLst>
            </p:cNvPr>
            <p:cNvSpPr/>
            <p:nvPr/>
          </p:nvSpPr>
          <p:spPr>
            <a:xfrm>
              <a:off x="960893" y="1482308"/>
              <a:ext cx="1115878" cy="567708"/>
            </a:xfrm>
            <a:prstGeom prst="rect">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A394E5-4F14-58A5-950B-B621FC1DBE3C}"/>
                </a:ext>
              </a:extLst>
            </p:cNvPr>
            <p:cNvSpPr/>
            <p:nvPr/>
          </p:nvSpPr>
          <p:spPr>
            <a:xfrm>
              <a:off x="5691749" y="2028836"/>
              <a:ext cx="1115878" cy="567708"/>
            </a:xfrm>
            <a:prstGeom prst="rect">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E29632-6184-D6F2-F309-7C03A67B7FDA}"/>
                </a:ext>
              </a:extLst>
            </p:cNvPr>
            <p:cNvSpPr txBox="1"/>
            <p:nvPr/>
          </p:nvSpPr>
          <p:spPr>
            <a:xfrm>
              <a:off x="1026760" y="1549831"/>
              <a:ext cx="5718875" cy="984885"/>
            </a:xfrm>
            <a:prstGeom prst="rect">
              <a:avLst/>
            </a:prstGeom>
            <a:solidFill>
              <a:schemeClr val="bg1"/>
            </a:solidFill>
            <a:ln>
              <a:noFill/>
            </a:ln>
          </p:spPr>
          <p:txBody>
            <a:bodyPr wrap="square" rtlCol="0">
              <a:spAutoFit/>
            </a:bodyPr>
            <a:lstStyle/>
            <a:p>
              <a:pPr algn="ctr"/>
              <a:endParaRPr lang="en-US" sz="500" b="1" dirty="0">
                <a:latin typeface="Tahoma" panose="020B0604030504040204" pitchFamily="34" charset="0"/>
                <a:ea typeface="Tahoma" panose="020B0604030504040204" pitchFamily="34" charset="0"/>
                <a:cs typeface="Tahoma" panose="020B0604030504040204" pitchFamily="34" charset="0"/>
              </a:endParaRPr>
            </a:p>
            <a:p>
              <a:pPr algn="ctr"/>
              <a:r>
                <a:rPr lang="en-US" sz="1200" b="1" dirty="0">
                  <a:latin typeface="Tahoma" panose="020B0604030504040204" pitchFamily="34" charset="0"/>
                  <a:ea typeface="Tahoma" panose="020B0604030504040204" pitchFamily="34" charset="0"/>
                  <a:cs typeface="Tahoma" panose="020B0604030504040204" pitchFamily="34" charset="0"/>
                </a:rPr>
                <a:t>QUESTION: When was the last time your current IT company had THIS conversation with you? What HAVE they told you about these new threats? If they have been silent, then I would urge you to read this report in full and act on the information urgently.</a:t>
              </a:r>
            </a:p>
            <a:p>
              <a:pPr algn="ctr"/>
              <a:endParaRPr lang="en-US" sz="500" dirty="0">
                <a:latin typeface="Tahoma" panose="020B0604030504040204" pitchFamily="34" charset="0"/>
                <a:ea typeface="Tahoma" panose="020B0604030504040204" pitchFamily="34" charset="0"/>
                <a:cs typeface="Tahoma" panose="020B0604030504040204" pitchFamily="34" charset="0"/>
              </a:endParaRPr>
            </a:p>
          </p:txBody>
        </p:sp>
        <p:cxnSp>
          <p:nvCxnSpPr>
            <p:cNvPr id="20" name="Straight Connector 19">
              <a:extLst>
                <a:ext uri="{FF2B5EF4-FFF2-40B4-BE49-F238E27FC236}">
                  <a16:creationId xmlns:a16="http://schemas.microsoft.com/office/drawing/2014/main" id="{1567B2F7-80D7-C2E5-D37B-52BA33FECEC2}"/>
                </a:ext>
              </a:extLst>
            </p:cNvPr>
            <p:cNvCxnSpPr>
              <a:cxnSpLocks/>
            </p:cNvCxnSpPr>
            <p:nvPr/>
          </p:nvCxnSpPr>
          <p:spPr>
            <a:xfrm flipH="1">
              <a:off x="3448879" y="1516283"/>
              <a:ext cx="3318992" cy="0"/>
            </a:xfrm>
            <a:prstGeom prst="line">
              <a:avLst/>
            </a:prstGeom>
            <a:ln w="12700">
              <a:solidFill>
                <a:srgbClr val="CECEC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941624-8999-D497-37A2-8841738C2DD6}"/>
                </a:ext>
              </a:extLst>
            </p:cNvPr>
            <p:cNvCxnSpPr>
              <a:cxnSpLocks/>
            </p:cNvCxnSpPr>
            <p:nvPr/>
          </p:nvCxnSpPr>
          <p:spPr>
            <a:xfrm flipH="1">
              <a:off x="990710" y="2565636"/>
              <a:ext cx="3318992" cy="0"/>
            </a:xfrm>
            <a:prstGeom prst="line">
              <a:avLst/>
            </a:prstGeom>
            <a:ln w="12700">
              <a:solidFill>
                <a:srgbClr val="CECECE"/>
              </a:solidFill>
            </a:ln>
          </p:spPr>
          <p:style>
            <a:lnRef idx="1">
              <a:schemeClr val="accent1"/>
            </a:lnRef>
            <a:fillRef idx="0">
              <a:schemeClr val="accent1"/>
            </a:fillRef>
            <a:effectRef idx="0">
              <a:schemeClr val="accent1"/>
            </a:effectRef>
            <a:fontRef idx="minor">
              <a:schemeClr val="tx1"/>
            </a:fontRef>
          </p:style>
        </p:cxnSp>
      </p:grpSp>
      <p:sp>
        <p:nvSpPr>
          <p:cNvPr id="25" name="Title 1">
            <a:extLst>
              <a:ext uri="{FF2B5EF4-FFF2-40B4-BE49-F238E27FC236}">
                <a16:creationId xmlns:a16="http://schemas.microsoft.com/office/drawing/2014/main" id="{BD5CAC1A-4223-4096-2086-DCAB8684B940}"/>
              </a:ext>
            </a:extLst>
          </p:cNvPr>
          <p:cNvSpPr txBox="1">
            <a:spLocks/>
          </p:cNvSpPr>
          <p:nvPr/>
        </p:nvSpPr>
        <p:spPr>
          <a:xfrm>
            <a:off x="580848" y="787908"/>
            <a:ext cx="6657198" cy="106264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In fact, </a:t>
            </a:r>
            <a:r>
              <a:rPr lang="en-US" sz="1100" u="sng" dirty="0">
                <a:latin typeface="Palatino" pitchFamily="2" charset="77"/>
                <a:ea typeface="Palatino" pitchFamily="2" charset="77"/>
              </a:rPr>
              <a:t>if they have not talked to you about the protections outlined in this report, or about putting a cyber “disaster recovery” plan in place, you are at risk and you are not being advised properly</a:t>
            </a:r>
            <a:r>
              <a:rPr lang="en-US" sz="1100" dirty="0">
                <a:latin typeface="Palatino" pitchFamily="2" charset="77"/>
                <a:ea typeface="Palatino" pitchFamily="2" charset="77"/>
              </a:rPr>
              <a:t>.</a:t>
            </a:r>
          </a:p>
          <a:p>
            <a:endParaRPr lang="en-US" sz="1100" dirty="0">
              <a:latin typeface="Palatino" pitchFamily="2" charset="77"/>
              <a:ea typeface="Palatino" pitchFamily="2" charset="77"/>
            </a:endParaRPr>
          </a:p>
          <a:p>
            <a:r>
              <a:rPr lang="en-US" sz="1100" dirty="0">
                <a:latin typeface="Palatino" pitchFamily="2" charset="77"/>
                <a:ea typeface="Palatino" pitchFamily="2" charset="77"/>
              </a:rPr>
              <a:t>This is not a topic to be casual about. Should a breach occur, your reputation, your money, your company and your neck will be on the line, </a:t>
            </a:r>
            <a:r>
              <a:rPr lang="en-US" sz="1100" u="sng" dirty="0">
                <a:latin typeface="Palatino" pitchFamily="2" charset="77"/>
                <a:ea typeface="Palatino" pitchFamily="2" charset="77"/>
              </a:rPr>
              <a:t>which is why you must get involved and make sure your company is prepared and adequately protected, not just pass this off to someone else</a:t>
            </a:r>
            <a:r>
              <a:rPr lang="en-US" sz="1100" dirty="0">
                <a:latin typeface="Palatino" pitchFamily="2" charset="77"/>
                <a:ea typeface="Palatino" pitchFamily="2" charset="77"/>
              </a:rPr>
              <a:t>.</a:t>
            </a:r>
          </a:p>
          <a:p>
            <a:r>
              <a:rPr lang="en-US" sz="1100" dirty="0">
                <a:latin typeface="Palatino" pitchFamily="2" charset="77"/>
                <a:ea typeface="Palatino" pitchFamily="2" charset="77"/>
              </a:rPr>
              <a:t> </a:t>
            </a:r>
          </a:p>
        </p:txBody>
      </p:sp>
    </p:spTree>
    <p:extLst>
      <p:ext uri="{BB962C8B-B14F-4D97-AF65-F5344CB8AC3E}">
        <p14:creationId xmlns:p14="http://schemas.microsoft.com/office/powerpoint/2010/main" val="249165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7</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1976B95-0835-D23B-BEB1-BAAF9A179586}"/>
              </a:ext>
            </a:extLst>
          </p:cNvPr>
          <p:cNvSpPr txBox="1">
            <a:spLocks/>
          </p:cNvSpPr>
          <p:nvPr/>
        </p:nvSpPr>
        <p:spPr>
          <a:xfrm>
            <a:off x="580848" y="3748809"/>
            <a:ext cx="6581511" cy="4390174"/>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Insurance carriers want to see phishing training and cybersecurity awareness training in place, and some will want to see a WISP and/or a Business Continuity Plan from your organization.  Depending on the carrier, your specific situation and the coverage you’re seeking, the list can be longer. </a:t>
            </a:r>
          </a:p>
          <a:p>
            <a:endParaRPr lang="en-US" sz="1100" dirty="0">
              <a:latin typeface="Palatino" pitchFamily="2" charset="77"/>
              <a:ea typeface="Palatino" pitchFamily="2" charset="77"/>
            </a:endParaRPr>
          </a:p>
          <a:p>
            <a:r>
              <a:rPr lang="en-US" sz="1100" b="1" dirty="0">
                <a:latin typeface="Palatino" pitchFamily="2" charset="77"/>
                <a:ea typeface="Palatino" pitchFamily="2" charset="77"/>
              </a:rPr>
              <a:t>But the biggest area of RISK that is likely being overlooked in your business is the actual enforcement of critical security protocols required for insurance coverage and compliance with data protection laws. </a:t>
            </a:r>
            <a:r>
              <a:rPr lang="en-US" sz="1100" dirty="0">
                <a:latin typeface="Palatino" pitchFamily="2" charset="77"/>
                <a:ea typeface="Palatino" pitchFamily="2" charset="77"/>
              </a:rPr>
              <a:t>Insurance carriers can (and will) deny payment of your claim if you failed to implement the security measures required to secure coverage. When a breach happens, they will investigate how it happened and whether you were negligent before paying out.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You cannot say, “I thought my IT company was doing this!” as a defense. Your IT company will argue they were not involved in the procurement of the policy and did not warranty your security (none will; check out your contract with them). They might show evidence of you refusing to purchase advanced security services from them to further distance them from any responsibility. And if </a:t>
            </a:r>
            <a:r>
              <a:rPr lang="en-US" sz="1100" u="sng" dirty="0">
                <a:latin typeface="Palatino" pitchFamily="2" charset="77"/>
                <a:ea typeface="Palatino" pitchFamily="2" charset="77"/>
              </a:rPr>
              <a:t>you</a:t>
            </a:r>
            <a:r>
              <a:rPr lang="en-US" sz="1100" dirty="0">
                <a:latin typeface="Palatino" pitchFamily="2" charset="77"/>
                <a:ea typeface="Palatino" pitchFamily="2" charset="77"/>
              </a:rPr>
              <a:t> haven’t been documenting the steps you’ve taken to secure your network and prove that you were not “willfully negligent,” </a:t>
            </a:r>
            <a:r>
              <a:rPr lang="en-US" sz="1100" b="1" dirty="0">
                <a:latin typeface="Palatino" pitchFamily="2" charset="77"/>
                <a:ea typeface="Palatino" pitchFamily="2" charset="77"/>
              </a:rPr>
              <a:t>this gigantic expensive nightmare will land squarely on your shoulders to </a:t>
            </a:r>
            <a:r>
              <a:rPr lang="en-US" sz="1100" b="1" u="sng" dirty="0">
                <a:latin typeface="Palatino" pitchFamily="2" charset="77"/>
                <a:ea typeface="Palatino" pitchFamily="2" charset="77"/>
              </a:rPr>
              <a:t>pay</a:t>
            </a:r>
            <a:r>
              <a:rPr lang="en-US" sz="1100" dirty="0">
                <a:latin typeface="Palatino" pitchFamily="2" charset="77"/>
                <a:ea typeface="Palatino" pitchFamily="2" charset="77"/>
              </a:rPr>
              <a:t>.</a:t>
            </a:r>
          </a:p>
        </p:txBody>
      </p:sp>
      <p:sp>
        <p:nvSpPr>
          <p:cNvPr id="17" name="Title 1">
            <a:extLst>
              <a:ext uri="{FF2B5EF4-FFF2-40B4-BE49-F238E27FC236}">
                <a16:creationId xmlns:a16="http://schemas.microsoft.com/office/drawing/2014/main" id="{38D7DBA3-CAB3-BE19-AF4F-5D1E9511A33F}"/>
              </a:ext>
            </a:extLst>
          </p:cNvPr>
          <p:cNvSpPr txBox="1">
            <a:spLocks/>
          </p:cNvSpPr>
          <p:nvPr/>
        </p:nvSpPr>
        <p:spPr>
          <a:xfrm>
            <a:off x="580846" y="759134"/>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How Bad Can It Be?</a:t>
            </a:r>
          </a:p>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My Insurance Will Cover Me, Won’t It?</a:t>
            </a:r>
          </a:p>
        </p:txBody>
      </p:sp>
      <p:pic>
        <p:nvPicPr>
          <p:cNvPr id="25" name="Picture 24">
            <a:extLst>
              <a:ext uri="{FF2B5EF4-FFF2-40B4-BE49-F238E27FC236}">
                <a16:creationId xmlns:a16="http://schemas.microsoft.com/office/drawing/2014/main" id="{2B7F3744-77D4-9A02-0E31-1AAE67F44677}"/>
              </a:ext>
            </a:extLst>
          </p:cNvPr>
          <p:cNvPicPr>
            <a:picLocks noChangeAspect="1"/>
          </p:cNvPicPr>
          <p:nvPr/>
        </p:nvPicPr>
        <p:blipFill>
          <a:blip r:embed="rId2"/>
          <a:srcRect/>
          <a:stretch/>
        </p:blipFill>
        <p:spPr>
          <a:xfrm>
            <a:off x="4602480" y="1591267"/>
            <a:ext cx="2559879" cy="1673944"/>
          </a:xfrm>
          <a:prstGeom prst="rect">
            <a:avLst/>
          </a:prstGeom>
        </p:spPr>
      </p:pic>
      <p:sp>
        <p:nvSpPr>
          <p:cNvPr id="26" name="Title 1">
            <a:extLst>
              <a:ext uri="{FF2B5EF4-FFF2-40B4-BE49-F238E27FC236}">
                <a16:creationId xmlns:a16="http://schemas.microsoft.com/office/drawing/2014/main" id="{8EF9FBCC-DBB4-EDB0-7E15-E7222EB6B3F3}"/>
              </a:ext>
            </a:extLst>
          </p:cNvPr>
          <p:cNvSpPr txBox="1">
            <a:spLocks/>
          </p:cNvSpPr>
          <p:nvPr/>
        </p:nvSpPr>
        <p:spPr>
          <a:xfrm>
            <a:off x="580847" y="1477522"/>
            <a:ext cx="3992438" cy="2197382"/>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Insurance companies are in the business </a:t>
            </a:r>
            <a:r>
              <a:rPr lang="en-US" sz="1100" u="sng" dirty="0">
                <a:latin typeface="Palatino" pitchFamily="2" charset="77"/>
                <a:ea typeface="Palatino" pitchFamily="2" charset="77"/>
              </a:rPr>
              <a:t>to make money, NOT pay out policy claims</a:t>
            </a:r>
            <a:r>
              <a:rPr lang="en-US" sz="1100" dirty="0">
                <a:latin typeface="Palatino" pitchFamily="2" charset="77"/>
                <a:ea typeface="Palatino" pitchFamily="2" charset="77"/>
              </a:rPr>
              <a:t>. </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A few years ago, cyber insurance carriers were keeping 70% of premiums as profit and only paying out 30% in claims.  Fast forward to today and those figures are turned upside-down, causing carriers to make drastic changes in how </a:t>
            </a:r>
          </a:p>
          <a:p>
            <a:r>
              <a:rPr lang="en-US" sz="1100" dirty="0">
                <a:latin typeface="Palatino" pitchFamily="2" charset="77"/>
                <a:ea typeface="Palatino" pitchFamily="2" charset="77"/>
              </a:rPr>
              <a:t>cyber-liability insurance is acquired, and coverages paid.</a:t>
            </a:r>
          </a:p>
          <a:p>
            <a:r>
              <a:rPr lang="en-US" sz="1100" dirty="0">
                <a:latin typeface="Palatino" pitchFamily="2" charset="77"/>
                <a:ea typeface="Palatino" pitchFamily="2" charset="77"/>
              </a:rPr>
              <a:t> </a:t>
            </a:r>
          </a:p>
          <a:p>
            <a:r>
              <a:rPr lang="en-US" sz="1100" dirty="0">
                <a:latin typeface="Palatino" pitchFamily="2" charset="77"/>
                <a:ea typeface="Palatino" pitchFamily="2" charset="77"/>
              </a:rPr>
              <a:t>For starters, even getting a basic cyber-liability or crime policy today may require you to prove you have certain security measures in place, such as multi-factor authentication, password management, endpoint protection and tested and proved data backup solutions. </a:t>
            </a:r>
          </a:p>
        </p:txBody>
      </p:sp>
      <p:sp>
        <p:nvSpPr>
          <p:cNvPr id="27" name="Title 1">
            <a:extLst>
              <a:ext uri="{FF2B5EF4-FFF2-40B4-BE49-F238E27FC236}">
                <a16:creationId xmlns:a16="http://schemas.microsoft.com/office/drawing/2014/main" id="{FEA66E86-7840-D5AF-EAAA-C1B65B20816D}"/>
              </a:ext>
            </a:extLst>
          </p:cNvPr>
          <p:cNvSpPr txBox="1">
            <a:spLocks/>
          </p:cNvSpPr>
          <p:nvPr/>
        </p:nvSpPr>
        <p:spPr>
          <a:xfrm>
            <a:off x="580848" y="7026855"/>
            <a:ext cx="6581511" cy="795695"/>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Most business owners erroneously think cybercrime is limited to hackers based in China or Russia, but the evidence is overwhelming that disgruntled employees, both of your company and your vendors, can cause significant losses due to their knowledge of your organization and access to your data and systems. What damage can they do? </a:t>
            </a:r>
          </a:p>
        </p:txBody>
      </p:sp>
      <p:sp>
        <p:nvSpPr>
          <p:cNvPr id="28" name="Title 1">
            <a:extLst>
              <a:ext uri="{FF2B5EF4-FFF2-40B4-BE49-F238E27FC236}">
                <a16:creationId xmlns:a16="http://schemas.microsoft.com/office/drawing/2014/main" id="{7622DE17-3C6C-7BCE-F300-7BA1F81383B7}"/>
              </a:ext>
            </a:extLst>
          </p:cNvPr>
          <p:cNvSpPr txBox="1">
            <a:spLocks/>
          </p:cNvSpPr>
          <p:nvPr/>
        </p:nvSpPr>
        <p:spPr>
          <a:xfrm>
            <a:off x="580846" y="6567547"/>
            <a:ext cx="6703695" cy="576106"/>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It’s </a:t>
            </a:r>
            <a:r>
              <a:rPr lang="en-US" sz="1800" b="1" u="sng" dirty="0">
                <a:solidFill>
                  <a:srgbClr val="093479"/>
                </a:solidFill>
                <a:latin typeface="Tahoma" panose="020B0604030504040204" pitchFamily="34" charset="0"/>
                <a:ea typeface="Tahoma" panose="020B0604030504040204" pitchFamily="34" charset="0"/>
                <a:cs typeface="Tahoma" panose="020B0604030504040204" pitchFamily="34" charset="0"/>
              </a:rPr>
              <a:t>NOT</a:t>
            </a: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 Just Cybercriminals Who Are The Problem</a:t>
            </a:r>
          </a:p>
        </p:txBody>
      </p:sp>
      <p:sp>
        <p:nvSpPr>
          <p:cNvPr id="37" name="TextBox 36">
            <a:extLst>
              <a:ext uri="{FF2B5EF4-FFF2-40B4-BE49-F238E27FC236}">
                <a16:creationId xmlns:a16="http://schemas.microsoft.com/office/drawing/2014/main" id="{926700BC-6AB8-4FF1-61A0-B421C245DC5F}"/>
              </a:ext>
            </a:extLst>
          </p:cNvPr>
          <p:cNvSpPr txBox="1"/>
          <p:nvPr/>
        </p:nvSpPr>
        <p:spPr>
          <a:xfrm>
            <a:off x="9083040" y="8473440"/>
            <a:ext cx="184731" cy="369332"/>
          </a:xfrm>
          <a:prstGeom prst="rect">
            <a:avLst/>
          </a:prstGeom>
          <a:noFill/>
        </p:spPr>
        <p:txBody>
          <a:bodyPr wrap="none" rtlCol="0">
            <a:spAutoFit/>
          </a:bodyPr>
          <a:lstStyle/>
          <a:p>
            <a:endParaRPr lang="en-US" dirty="0"/>
          </a:p>
        </p:txBody>
      </p:sp>
      <p:sp>
        <p:nvSpPr>
          <p:cNvPr id="39" name="Title 1">
            <a:extLst>
              <a:ext uri="{FF2B5EF4-FFF2-40B4-BE49-F238E27FC236}">
                <a16:creationId xmlns:a16="http://schemas.microsoft.com/office/drawing/2014/main" id="{BC207897-C939-991B-3142-9317A2D424F4}"/>
              </a:ext>
            </a:extLst>
          </p:cNvPr>
          <p:cNvSpPr txBox="1">
            <a:spLocks/>
          </p:cNvSpPr>
          <p:nvPr/>
        </p:nvSpPr>
        <p:spPr>
          <a:xfrm>
            <a:off x="534351" y="7761590"/>
            <a:ext cx="5200022" cy="1701313"/>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buClr>
                <a:srgbClr val="F79323"/>
              </a:buClr>
              <a:buFont typeface="Arial" panose="020B0604020202020204" pitchFamily="34" charset="0"/>
              <a:buChar char="•"/>
            </a:pPr>
            <a:r>
              <a:rPr lang="en-US" sz="1100" b="1" dirty="0">
                <a:solidFill>
                  <a:srgbClr val="093479"/>
                </a:solidFill>
                <a:latin typeface="Tahoma" panose="020B0604030504040204" pitchFamily="34" charset="0"/>
                <a:ea typeface="Tahoma" panose="020B0604030504040204" pitchFamily="34" charset="0"/>
                <a:cs typeface="Tahoma" panose="020B0604030504040204" pitchFamily="34" charset="0"/>
              </a:rPr>
              <a:t>They leave with YOUR company’s files, client data and confidential information stored on personal devices</a:t>
            </a:r>
            <a:r>
              <a:rPr lang="en-US" sz="1100" dirty="0">
                <a:solidFill>
                  <a:srgbClr val="283061"/>
                </a:solidFill>
                <a:latin typeface="Palatino" pitchFamily="2" charset="77"/>
                <a:ea typeface="Palatino" pitchFamily="2" charset="77"/>
              </a:rPr>
              <a:t>, </a:t>
            </a:r>
            <a:r>
              <a:rPr lang="en-US" sz="1100" dirty="0">
                <a:latin typeface="Palatino" pitchFamily="2" charset="77"/>
                <a:ea typeface="Palatino" pitchFamily="2" charset="77"/>
              </a:rPr>
              <a:t>as well as retaining access to cloud applications, such as social media sites and file-sharing sites (Dropbox or OneDrive, for example), that your IT department doesn’t know about or forgets to change the password to. </a:t>
            </a:r>
            <a:br>
              <a:rPr lang="en-US" sz="1100" dirty="0">
                <a:latin typeface="Palatino" pitchFamily="2" charset="77"/>
                <a:ea typeface="Palatino" pitchFamily="2" charset="77"/>
              </a:rPr>
            </a:br>
            <a:br>
              <a:rPr lang="en-US" sz="1100" dirty="0">
                <a:latin typeface="Palatino" pitchFamily="2" charset="77"/>
                <a:ea typeface="Palatino" pitchFamily="2" charset="77"/>
              </a:rPr>
            </a:br>
            <a:r>
              <a:rPr lang="en-US" sz="1100" dirty="0">
                <a:latin typeface="Palatino" pitchFamily="2" charset="77"/>
                <a:ea typeface="Palatino" pitchFamily="2" charset="77"/>
              </a:rPr>
              <a:t>In fact, according to an in-depth study conducted by Osterman Research, </a:t>
            </a:r>
            <a:r>
              <a:rPr lang="en-US" sz="1100" b="1" dirty="0">
                <a:latin typeface="Palatino" pitchFamily="2" charset="77"/>
                <a:ea typeface="Palatino" pitchFamily="2" charset="77"/>
              </a:rPr>
              <a:t>69% of businesses experience data loss due to employee turnover and 87% of employees who leave take data with them</a:t>
            </a:r>
            <a:r>
              <a:rPr lang="en-US" sz="1100" dirty="0">
                <a:latin typeface="Palatino" pitchFamily="2" charset="77"/>
                <a:ea typeface="Palatino" pitchFamily="2" charset="77"/>
              </a:rPr>
              <a:t>. What do they do with that information? Sell it to competitors, BECOME a competitor or retain it to use at their next job. </a:t>
            </a:r>
          </a:p>
        </p:txBody>
      </p:sp>
      <p:pic>
        <p:nvPicPr>
          <p:cNvPr id="40" name="Picture 39" descr="Icon&#10;&#10;Description automatically generated">
            <a:extLst>
              <a:ext uri="{FF2B5EF4-FFF2-40B4-BE49-F238E27FC236}">
                <a16:creationId xmlns:a16="http://schemas.microsoft.com/office/drawing/2014/main" id="{FBABCEAF-7FFF-CFB5-1C50-6BAB7280457B}"/>
              </a:ext>
            </a:extLst>
          </p:cNvPr>
          <p:cNvPicPr>
            <a:picLocks noChangeAspect="1"/>
          </p:cNvPicPr>
          <p:nvPr/>
        </p:nvPicPr>
        <p:blipFill>
          <a:blip r:embed="rId3"/>
          <a:stretch>
            <a:fillRect/>
          </a:stretch>
        </p:blipFill>
        <p:spPr>
          <a:xfrm>
            <a:off x="5954323" y="7740470"/>
            <a:ext cx="1206235" cy="1253964"/>
          </a:xfrm>
          <a:prstGeom prst="rect">
            <a:avLst/>
          </a:prstGeom>
        </p:spPr>
      </p:pic>
    </p:spTree>
    <p:extLst>
      <p:ext uri="{BB962C8B-B14F-4D97-AF65-F5344CB8AC3E}">
        <p14:creationId xmlns:p14="http://schemas.microsoft.com/office/powerpoint/2010/main" val="63829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8</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AA2E553E-0EA9-151B-F361-99F9F62B382F}"/>
              </a:ext>
            </a:extLst>
          </p:cNvPr>
          <p:cNvSpPr txBox="1">
            <a:spLocks/>
          </p:cNvSpPr>
          <p:nvPr/>
        </p:nvSpPr>
        <p:spPr>
          <a:xfrm>
            <a:off x="534351" y="680660"/>
            <a:ext cx="5200022" cy="6657875"/>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marL="171450" lvl="0" indent="-171450">
              <a:buClr>
                <a:srgbClr val="F79323"/>
              </a:buClr>
              <a:buFont typeface="Arial" panose="020B0604020202020204" pitchFamily="34" charset="0"/>
              <a:buChar char="•"/>
            </a:pPr>
            <a:r>
              <a:rPr lang="en-US" sz="1100" b="1" dirty="0">
                <a:solidFill>
                  <a:srgbClr val="093479"/>
                </a:solidFill>
                <a:latin typeface="Tahoma" panose="020B0604030504040204" pitchFamily="34" charset="0"/>
                <a:ea typeface="Tahoma" panose="020B0604030504040204" pitchFamily="34" charset="0"/>
                <a:cs typeface="Tahoma" panose="020B0604030504040204" pitchFamily="34" charset="0"/>
              </a:rPr>
              <a:t>Funds, inventory, trade secrets, client lists and HOURS stolen.</a:t>
            </a:r>
            <a:r>
              <a:rPr lang="en-US" sz="1100" dirty="0">
                <a:solidFill>
                  <a:srgbClr val="093479"/>
                </a:solidFill>
                <a:latin typeface="Tahoma" panose="020B0604030504040204" pitchFamily="34" charset="0"/>
                <a:ea typeface="Tahoma" panose="020B0604030504040204" pitchFamily="34" charset="0"/>
                <a:cs typeface="Tahoma" panose="020B0604030504040204" pitchFamily="34" charset="0"/>
              </a:rPr>
              <a:t> </a:t>
            </a:r>
            <a:r>
              <a:rPr lang="en-US" sz="1100" dirty="0">
                <a:latin typeface="Palatino" pitchFamily="2" charset="77"/>
                <a:ea typeface="Palatino" pitchFamily="2" charset="77"/>
              </a:rPr>
              <a:t>There are dozens of sneaky ways employees steal, and it’s happening a LOT more than businesses care to admit. According to the website Statistic Brain, 75% of all employees have stolen from their employers at some point. From stealing inventory to check and credit card fraud, your hard-earned money can easily be stolen over time in small amounts that you never catch. </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b="1" dirty="0">
                <a:latin typeface="Palatino" pitchFamily="2" charset="77"/>
                <a:ea typeface="Palatino" pitchFamily="2" charset="77"/>
              </a:rPr>
              <a:t>Here’s the most COMMON way they steal:</a:t>
            </a:r>
            <a:r>
              <a:rPr lang="en-US" sz="1100" dirty="0">
                <a:latin typeface="Palatino" pitchFamily="2" charset="77"/>
                <a:ea typeface="Palatino" pitchFamily="2" charset="77"/>
              </a:rPr>
              <a:t> They waste HOURS of time on your dime to do personal errands, shop, play games, check social media feeds, gamble, read the news and a LONG list of non-work-related activities. Of course, YOU are paying them for a 40-hour week, but you might only be getting half of that. Then they complain about being “overwhelmed” and “overworked.” They tell you, “You need to hire more people!” so you do. All of this is a giant suck on profits if you allow it. Further, if your IT company is not monitoring what employees do and limiting what sites they can visit, they could do things that put you in legal jeopardy, like downloading illegal music and video files, visiting adult content websites, gaming and gambling – all these sites fall under HIGH RISK for viruses and phishing scams. </a:t>
            </a:r>
            <a:br>
              <a:rPr lang="en-US" sz="1100" dirty="0">
                <a:latin typeface="Palatino" pitchFamily="2" charset="77"/>
                <a:ea typeface="Palatino" pitchFamily="2" charset="77"/>
              </a:rPr>
            </a:br>
            <a:endParaRPr lang="en-US" sz="1000" dirty="0">
              <a:latin typeface="Palatino" pitchFamily="2" charset="77"/>
              <a:ea typeface="Palatino" pitchFamily="2" charset="77"/>
            </a:endParaRPr>
          </a:p>
          <a:p>
            <a:pPr marL="171450" lvl="0" indent="-171450">
              <a:buClr>
                <a:srgbClr val="F79323"/>
              </a:buClr>
              <a:buFont typeface="Arial" panose="020B0604020202020204" pitchFamily="34" charset="0"/>
              <a:buChar char="•"/>
            </a:pPr>
            <a:r>
              <a:rPr lang="en-US" sz="1100" b="1" dirty="0">
                <a:solidFill>
                  <a:srgbClr val="093479"/>
                </a:solidFill>
                <a:latin typeface="Tahoma" panose="020B0604030504040204" pitchFamily="34" charset="0"/>
                <a:ea typeface="Tahoma" panose="020B0604030504040204" pitchFamily="34" charset="0"/>
                <a:cs typeface="Tahoma" panose="020B0604030504040204" pitchFamily="34" charset="0"/>
              </a:rPr>
              <a:t>They DELETE everything. A common scenario: </a:t>
            </a:r>
            <a:r>
              <a:rPr lang="en-US" sz="1100" dirty="0">
                <a:latin typeface="Palatino" pitchFamily="2" charset="77"/>
                <a:ea typeface="Palatino" pitchFamily="2" charset="77"/>
              </a:rPr>
              <a:t>An employee is fired or quits because they are unhappy with how they are being treated – but before they leave, they permanently delete ALL their e-mails and any critical files they can get their hands on. If you don’t have that data backed up, you lose it ALL. Even if you sue them and win, the legal costs, time wasted on the lawsuit and on recovering the data, not to mention the aggravation and distraction of dealing with it all, are all greater costs than what you </a:t>
            </a:r>
            <a:r>
              <a:rPr lang="en-US" sz="1100" i="1" dirty="0">
                <a:latin typeface="Palatino" pitchFamily="2" charset="77"/>
                <a:ea typeface="Palatino" pitchFamily="2" charset="77"/>
              </a:rPr>
              <a:t>might</a:t>
            </a:r>
            <a:r>
              <a:rPr lang="en-US" sz="1100" dirty="0">
                <a:latin typeface="Palatino" pitchFamily="2" charset="77"/>
                <a:ea typeface="Palatino" pitchFamily="2" charset="77"/>
              </a:rPr>
              <a:t> get awarded if you win the lawsuit, </a:t>
            </a:r>
            <a:r>
              <a:rPr lang="en-US" sz="1100" i="1" dirty="0">
                <a:latin typeface="Palatino" pitchFamily="2" charset="77"/>
                <a:ea typeface="Palatino" pitchFamily="2" charset="77"/>
              </a:rPr>
              <a:t>might</a:t>
            </a:r>
            <a:r>
              <a:rPr lang="en-US" sz="1100" dirty="0">
                <a:latin typeface="Palatino" pitchFamily="2" charset="77"/>
                <a:ea typeface="Palatino" pitchFamily="2" charset="77"/>
              </a:rPr>
              <a:t> collect in damages. </a:t>
            </a:r>
          </a:p>
          <a:p>
            <a:pPr marL="171450" lvl="0" indent="-171450">
              <a:buClr>
                <a:srgbClr val="F79323"/>
              </a:buClr>
              <a:buFont typeface="Arial" panose="020B0604020202020204" pitchFamily="34" charset="0"/>
              <a:buChar char="•"/>
            </a:pPr>
            <a:endParaRPr lang="en-US" sz="1000" dirty="0">
              <a:latin typeface="Palatino" pitchFamily="2" charset="77"/>
              <a:ea typeface="Palatino" pitchFamily="2" charset="77"/>
            </a:endParaRPr>
          </a:p>
          <a:p>
            <a:pPr marL="171450" lvl="0" indent="-171450">
              <a:buClr>
                <a:srgbClr val="F79323"/>
              </a:buClr>
              <a:buFont typeface="Arial" panose="020B0604020202020204" pitchFamily="34" charset="0"/>
              <a:buChar char="•"/>
            </a:pPr>
            <a:r>
              <a:rPr lang="en-US" sz="1100" b="1" dirty="0">
                <a:solidFill>
                  <a:srgbClr val="093479"/>
                </a:solidFill>
                <a:latin typeface="Tahoma" panose="020B0604030504040204" pitchFamily="34" charset="0"/>
                <a:ea typeface="Tahoma" panose="020B0604030504040204" pitchFamily="34" charset="0"/>
                <a:cs typeface="Tahoma" panose="020B0604030504040204" pitchFamily="34" charset="0"/>
              </a:rPr>
              <a:t>They become a PAID whistleblower for the government.</a:t>
            </a:r>
            <a:r>
              <a:rPr lang="en-US" sz="1100" dirty="0">
                <a:solidFill>
                  <a:srgbClr val="093479"/>
                </a:solidFill>
                <a:latin typeface="Tahoma" panose="020B0604030504040204" pitchFamily="34" charset="0"/>
                <a:ea typeface="Tahoma" panose="020B0604030504040204" pitchFamily="34" charset="0"/>
                <a:cs typeface="Tahoma" panose="020B0604030504040204" pitchFamily="34" charset="0"/>
              </a:rPr>
              <a:t> </a:t>
            </a:r>
            <a:r>
              <a:rPr lang="en-US" sz="1100" dirty="0">
                <a:latin typeface="Palatino" pitchFamily="2" charset="77"/>
                <a:ea typeface="Palatino" pitchFamily="2" charset="77"/>
              </a:rPr>
              <a:t>For example, complaints filed for HIPAA violations on medical practices primarily come from two sources: 1. An actual cyber-attack happening, or 2. </a:t>
            </a:r>
            <a:r>
              <a:rPr lang="en-US" sz="1100" u="sng" dirty="0">
                <a:latin typeface="Palatino" pitchFamily="2" charset="77"/>
                <a:ea typeface="Palatino" pitchFamily="2" charset="77"/>
              </a:rPr>
              <a:t>Whistleblowers </a:t>
            </a:r>
            <a:r>
              <a:rPr lang="en-US" sz="1100" i="1" u="sng" dirty="0">
                <a:latin typeface="Palatino" pitchFamily="2" charset="77"/>
                <a:ea typeface="Palatino" pitchFamily="2" charset="77"/>
              </a:rPr>
              <a:t>inside</a:t>
            </a:r>
            <a:r>
              <a:rPr lang="en-US" sz="1100" u="sng" dirty="0">
                <a:latin typeface="Palatino" pitchFamily="2" charset="77"/>
                <a:ea typeface="Palatino" pitchFamily="2" charset="77"/>
              </a:rPr>
              <a:t> the organization</a:t>
            </a:r>
            <a:r>
              <a:rPr lang="en-US" sz="1100" dirty="0">
                <a:latin typeface="Palatino" pitchFamily="2" charset="77"/>
                <a:ea typeface="Palatino" pitchFamily="2" charset="77"/>
              </a:rPr>
              <a:t>. </a:t>
            </a:r>
            <a:r>
              <a:rPr lang="en-US" sz="1100" b="1" dirty="0">
                <a:latin typeface="Palatino" pitchFamily="2" charset="77"/>
                <a:ea typeface="Palatino" pitchFamily="2" charset="77"/>
              </a:rPr>
              <a:t>More specifically, disgruntled patients and employees</a:t>
            </a:r>
            <a:r>
              <a:rPr lang="en-US" sz="1100" dirty="0">
                <a:latin typeface="Palatino" pitchFamily="2" charset="77"/>
                <a:ea typeface="Palatino" pitchFamily="2" charset="77"/>
              </a:rPr>
              <a:t>, not government auditors.</a:t>
            </a:r>
            <a:br>
              <a:rPr lang="en-US" sz="1100" dirty="0">
                <a:latin typeface="Palatino" pitchFamily="2" charset="77"/>
                <a:ea typeface="Palatino" pitchFamily="2" charset="77"/>
              </a:rPr>
            </a:br>
            <a:br>
              <a:rPr lang="en-US" sz="800" dirty="0">
                <a:latin typeface="Palatino" pitchFamily="2" charset="77"/>
                <a:ea typeface="Palatino" pitchFamily="2" charset="77"/>
              </a:rPr>
            </a:br>
            <a:r>
              <a:rPr lang="en-US" sz="1100" dirty="0">
                <a:latin typeface="Palatino" pitchFamily="2" charset="77"/>
                <a:ea typeface="Palatino" pitchFamily="2" charset="77"/>
              </a:rPr>
              <a:t>Employees, vendors and even patients/clients can be financially rewarded for reporting YOU and be protected under a Safe Harbor law. Ambulance chasing attorneys know this and are advertising to take whistleblower cases on Google (just do a quick search for “Medicaid fraud whistleblower reward” and look at the ads that come up from law firms). There’s even a website, www.CorporateWhistleBlower.com that promotes, “Get Rewarded For What You Know,” encouraging people to come forward for Medicare fraud or companies over-billing or defrauding the government. This is just the tip of the iceberg coming for ALL industries as state and federal governments enact more cybersecurity protection laws.</a:t>
            </a:r>
          </a:p>
        </p:txBody>
      </p:sp>
      <p:pic>
        <p:nvPicPr>
          <p:cNvPr id="19" name="Picture 18" descr="Icon&#10;&#10;Description automatically generated">
            <a:extLst>
              <a:ext uri="{FF2B5EF4-FFF2-40B4-BE49-F238E27FC236}">
                <a16:creationId xmlns:a16="http://schemas.microsoft.com/office/drawing/2014/main" id="{1AF783F2-94AA-7A99-AB2A-71E6DEA04BAE}"/>
              </a:ext>
            </a:extLst>
          </p:cNvPr>
          <p:cNvPicPr>
            <a:picLocks noChangeAspect="1"/>
          </p:cNvPicPr>
          <p:nvPr/>
        </p:nvPicPr>
        <p:blipFill>
          <a:blip r:embed="rId2"/>
          <a:stretch>
            <a:fillRect/>
          </a:stretch>
        </p:blipFill>
        <p:spPr>
          <a:xfrm>
            <a:off x="5938028" y="674744"/>
            <a:ext cx="1222530" cy="1435144"/>
          </a:xfrm>
          <a:prstGeom prst="rect">
            <a:avLst/>
          </a:prstGeom>
        </p:spPr>
      </p:pic>
      <p:sp>
        <p:nvSpPr>
          <p:cNvPr id="20" name="Parallelogram 19">
            <a:extLst>
              <a:ext uri="{FF2B5EF4-FFF2-40B4-BE49-F238E27FC236}">
                <a16:creationId xmlns:a16="http://schemas.microsoft.com/office/drawing/2014/main" id="{4CEF19DD-CE93-9262-6ACB-F575ED97CE7D}"/>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3061"/>
              </a:solidFill>
            </a:endParaRPr>
          </a:p>
        </p:txBody>
      </p:sp>
      <p:pic>
        <p:nvPicPr>
          <p:cNvPr id="22" name="Picture 21" descr="Graphical user interface, text, application&#10;&#10;Description automatically generated">
            <a:extLst>
              <a:ext uri="{FF2B5EF4-FFF2-40B4-BE49-F238E27FC236}">
                <a16:creationId xmlns:a16="http://schemas.microsoft.com/office/drawing/2014/main" id="{2EC1A565-C057-DC1F-ADC3-9D64DEBBB5A6}"/>
              </a:ext>
            </a:extLst>
          </p:cNvPr>
          <p:cNvPicPr>
            <a:picLocks noChangeAspect="1"/>
          </p:cNvPicPr>
          <p:nvPr/>
        </p:nvPicPr>
        <p:blipFill>
          <a:blip r:embed="rId3"/>
          <a:stretch>
            <a:fillRect/>
          </a:stretch>
        </p:blipFill>
        <p:spPr>
          <a:xfrm>
            <a:off x="5954323" y="3583066"/>
            <a:ext cx="1283726" cy="1103904"/>
          </a:xfrm>
          <a:prstGeom prst="rect">
            <a:avLst/>
          </a:prstGeom>
        </p:spPr>
      </p:pic>
      <p:sp>
        <p:nvSpPr>
          <p:cNvPr id="23" name="Title 1">
            <a:extLst>
              <a:ext uri="{FF2B5EF4-FFF2-40B4-BE49-F238E27FC236}">
                <a16:creationId xmlns:a16="http://schemas.microsoft.com/office/drawing/2014/main" id="{D2158529-ECE6-4F91-E3CF-A27BBE2A7BA9}"/>
              </a:ext>
            </a:extLst>
          </p:cNvPr>
          <p:cNvSpPr txBox="1">
            <a:spLocks/>
          </p:cNvSpPr>
          <p:nvPr/>
        </p:nvSpPr>
        <p:spPr>
          <a:xfrm>
            <a:off x="580848" y="7351482"/>
            <a:ext cx="6581511" cy="1298958"/>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r>
              <a:rPr lang="en-US" sz="1100" dirty="0">
                <a:latin typeface="Palatino" pitchFamily="2" charset="77"/>
                <a:ea typeface="Palatino" pitchFamily="2" charset="77"/>
              </a:rPr>
              <a:t>Look at the above list. Do you </a:t>
            </a:r>
            <a:r>
              <a:rPr lang="en-US" sz="1100" i="1" dirty="0">
                <a:latin typeface="Palatino" pitchFamily="2" charset="77"/>
                <a:ea typeface="Palatino" pitchFamily="2" charset="77"/>
              </a:rPr>
              <a:t>really</a:t>
            </a:r>
            <a:r>
              <a:rPr lang="en-US" sz="1100" dirty="0">
                <a:latin typeface="Palatino" pitchFamily="2" charset="77"/>
                <a:ea typeface="Palatino" pitchFamily="2" charset="77"/>
              </a:rPr>
              <a:t> think </a:t>
            </a:r>
            <a:r>
              <a:rPr lang="en-US" sz="1100" i="1" dirty="0">
                <a:latin typeface="Palatino" pitchFamily="2" charset="77"/>
                <a:ea typeface="Palatino" pitchFamily="2" charset="77"/>
              </a:rPr>
              <a:t>this</a:t>
            </a:r>
            <a:r>
              <a:rPr lang="en-US" sz="1100" dirty="0">
                <a:latin typeface="Palatino" pitchFamily="2" charset="77"/>
                <a:ea typeface="Palatino" pitchFamily="2" charset="77"/>
              </a:rPr>
              <a:t> </a:t>
            </a:r>
            <a:r>
              <a:rPr lang="en-US" sz="1100" i="1" dirty="0">
                <a:latin typeface="Palatino" pitchFamily="2" charset="77"/>
                <a:ea typeface="Palatino" pitchFamily="2" charset="77"/>
              </a:rPr>
              <a:t>can’t</a:t>
            </a:r>
            <a:r>
              <a:rPr lang="en-US" sz="1100" dirty="0">
                <a:latin typeface="Palatino" pitchFamily="2" charset="77"/>
                <a:ea typeface="Palatino" pitchFamily="2" charset="77"/>
              </a:rPr>
              <a:t> happen to you?</a:t>
            </a:r>
          </a:p>
          <a:p>
            <a:endParaRPr lang="en-US" sz="1000" dirty="0">
              <a:latin typeface="Palatino" pitchFamily="2" charset="77"/>
              <a:ea typeface="Palatino" pitchFamily="2" charset="77"/>
            </a:endParaRPr>
          </a:p>
          <a:p>
            <a:r>
              <a:rPr lang="en-US" sz="1100" b="1" dirty="0">
                <a:latin typeface="Palatino" pitchFamily="2" charset="77"/>
                <a:ea typeface="Palatino" pitchFamily="2" charset="77"/>
              </a:rPr>
              <a:t>Then there’s the threat of vendor theft.</a:t>
            </a:r>
            <a:r>
              <a:rPr lang="en-US" sz="1100" dirty="0">
                <a:latin typeface="Palatino" pitchFamily="2" charset="77"/>
                <a:ea typeface="Palatino" pitchFamily="2" charset="77"/>
              </a:rPr>
              <a:t> Your payroll, HR and accounting firm have direct access to highly confidential information and a unique ability to commit fraud. THEIR employees, not just the leadership team, can steal money, data and confidential information. All it takes is a part-time employee – perhaps hired to assist in data entry during tax season, and who is not being closely supervised or is working from home on routine tasks with your account – to decide to make a little money on the side by selling data or siphoning funds from your account.</a:t>
            </a:r>
          </a:p>
        </p:txBody>
      </p:sp>
      <p:sp>
        <p:nvSpPr>
          <p:cNvPr id="24" name="TextBox 23">
            <a:extLst>
              <a:ext uri="{FF2B5EF4-FFF2-40B4-BE49-F238E27FC236}">
                <a16:creationId xmlns:a16="http://schemas.microsoft.com/office/drawing/2014/main" id="{4D90D318-54AE-E3AF-8391-A438E30AFD0B}"/>
              </a:ext>
            </a:extLst>
          </p:cNvPr>
          <p:cNvSpPr txBox="1"/>
          <p:nvPr/>
        </p:nvSpPr>
        <p:spPr>
          <a:xfrm>
            <a:off x="0" y="8817758"/>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093479"/>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Icon&#10;&#10;Description automatically generated">
            <a:extLst>
              <a:ext uri="{FF2B5EF4-FFF2-40B4-BE49-F238E27FC236}">
                <a16:creationId xmlns:a16="http://schemas.microsoft.com/office/drawing/2014/main" id="{3001B97A-B983-6205-7451-DA9373EDC65D}"/>
              </a:ext>
            </a:extLst>
          </p:cNvPr>
          <p:cNvPicPr>
            <a:picLocks noChangeAspect="1"/>
          </p:cNvPicPr>
          <p:nvPr/>
        </p:nvPicPr>
        <p:blipFill>
          <a:blip r:embed="rId4"/>
          <a:stretch>
            <a:fillRect/>
          </a:stretch>
        </p:blipFill>
        <p:spPr>
          <a:xfrm>
            <a:off x="5954323" y="4882723"/>
            <a:ext cx="1319091" cy="1225913"/>
          </a:xfrm>
          <a:prstGeom prst="rect">
            <a:avLst/>
          </a:prstGeom>
        </p:spPr>
      </p:pic>
    </p:spTree>
    <p:extLst>
      <p:ext uri="{BB962C8B-B14F-4D97-AF65-F5344CB8AC3E}">
        <p14:creationId xmlns:p14="http://schemas.microsoft.com/office/powerpoint/2010/main" val="417420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98ED04-5F3E-BF45-BD6F-F37A3BB5DCD3}"/>
              </a:ext>
            </a:extLst>
          </p:cNvPr>
          <p:cNvSpPr>
            <a:spLocks noGrp="1"/>
          </p:cNvSpPr>
          <p:nvPr>
            <p:ph type="sldNum" sz="quarter" idx="12"/>
          </p:nvPr>
        </p:nvSpPr>
        <p:spPr>
          <a:xfrm>
            <a:off x="5442764" y="9477629"/>
            <a:ext cx="1748790" cy="535517"/>
          </a:xfrm>
        </p:spPr>
        <p:txBody>
          <a:bodyPr/>
          <a:lstStyle/>
          <a:p>
            <a:r>
              <a:rPr lang="en-US" sz="1200" b="1" dirty="0">
                <a:latin typeface="Tahoma" panose="020B0604030504040204" pitchFamily="34" charset="0"/>
                <a:ea typeface="Tahoma" panose="020B0604030504040204" pitchFamily="34" charset="0"/>
                <a:cs typeface="Tahoma" panose="020B0604030504040204" pitchFamily="34" charset="0"/>
              </a:rPr>
              <a:t>Page </a:t>
            </a:r>
            <a:fld id="{2537C96A-65C4-E945-9538-665B83A02AAE}" type="slidenum">
              <a:rPr lang="en-US" sz="1200" b="1" smtClean="0">
                <a:latin typeface="Tahoma" panose="020B0604030504040204" pitchFamily="34" charset="0"/>
                <a:ea typeface="Tahoma" panose="020B0604030504040204" pitchFamily="34" charset="0"/>
                <a:cs typeface="Tahoma" panose="020B0604030504040204" pitchFamily="34" charset="0"/>
              </a:rPr>
              <a:t>9</a:t>
            </a:fld>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Parallelogram 7">
            <a:extLst>
              <a:ext uri="{FF2B5EF4-FFF2-40B4-BE49-F238E27FC236}">
                <a16:creationId xmlns:a16="http://schemas.microsoft.com/office/drawing/2014/main" id="{9B1F18BF-0D87-72B6-3C32-AA7F0CC6E923}"/>
              </a:ext>
            </a:extLst>
          </p:cNvPr>
          <p:cNvSpPr/>
          <p:nvPr/>
        </p:nvSpPr>
        <p:spPr>
          <a:xfrm>
            <a:off x="1459643" y="-354150"/>
            <a:ext cx="7219407" cy="573437"/>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F0FDE38-F89C-25D7-787C-FF13B96F35A8}"/>
              </a:ext>
            </a:extLst>
          </p:cNvPr>
          <p:cNvCxnSpPr>
            <a:cxnSpLocks/>
          </p:cNvCxnSpPr>
          <p:nvPr/>
        </p:nvCxnSpPr>
        <p:spPr>
          <a:xfrm flipH="1">
            <a:off x="3316638" y="385158"/>
            <a:ext cx="4455762"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1A6937-DC9E-BD84-E802-1EA1EEC25A31}"/>
              </a:ext>
            </a:extLst>
          </p:cNvPr>
          <p:cNvCxnSpPr>
            <a:cxnSpLocks/>
          </p:cNvCxnSpPr>
          <p:nvPr/>
        </p:nvCxnSpPr>
        <p:spPr>
          <a:xfrm flipH="1">
            <a:off x="0" y="9760885"/>
            <a:ext cx="5734373" cy="0"/>
          </a:xfrm>
          <a:prstGeom prst="line">
            <a:avLst/>
          </a:prstGeom>
          <a:ln w="57150">
            <a:solidFill>
              <a:srgbClr val="F7932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1D8F747-76F9-29F1-CE4F-AABE9FE49884}"/>
              </a:ext>
            </a:extLst>
          </p:cNvPr>
          <p:cNvSpPr txBox="1">
            <a:spLocks/>
          </p:cNvSpPr>
          <p:nvPr/>
        </p:nvSpPr>
        <p:spPr>
          <a:xfrm>
            <a:off x="696277" y="532768"/>
            <a:ext cx="6703695" cy="465407"/>
          </a:xfrm>
          <a:prstGeom prst="rect">
            <a:avLst/>
          </a:prstGeom>
        </p:spPr>
        <p:txBody>
          <a:bodyPr vert="horz" lIns="91440" tIns="45720" rIns="91440" bIns="45720" rtlCol="0" anchor="t">
            <a:noAutofit/>
          </a:bodyPr>
          <a:lstStyle>
            <a:lvl1pPr algn="l" defTabSz="777240" rtl="0" eaLnBrk="1" latinLnBrk="0" hangingPunct="1">
              <a:lnSpc>
                <a:spcPct val="90000"/>
              </a:lnSpc>
              <a:spcBef>
                <a:spcPct val="0"/>
              </a:spcBef>
              <a:buNone/>
              <a:defRPr sz="3740" kern="1200">
                <a:solidFill>
                  <a:schemeClr val="tx1"/>
                </a:solidFill>
                <a:latin typeface="+mj-lt"/>
                <a:ea typeface="+mj-ea"/>
                <a:cs typeface="+mj-cs"/>
              </a:defRPr>
            </a:lvl1pPr>
          </a:lstStyle>
          <a:p>
            <a:pPr algn="ctr"/>
            <a:r>
              <a:rPr lang="en-US" sz="1800" b="1" dirty="0">
                <a:solidFill>
                  <a:srgbClr val="093479"/>
                </a:solidFill>
                <a:latin typeface="Tahoma" panose="020B0604030504040204" pitchFamily="34" charset="0"/>
                <a:ea typeface="Tahoma" panose="020B0604030504040204" pitchFamily="34" charset="0"/>
                <a:cs typeface="Tahoma" panose="020B0604030504040204" pitchFamily="34" charset="0"/>
              </a:rPr>
              <a:t>What Do Other Customers In Maryland Say?</a:t>
            </a:r>
          </a:p>
        </p:txBody>
      </p:sp>
      <p:sp>
        <p:nvSpPr>
          <p:cNvPr id="19" name="Parallelogram 18">
            <a:extLst>
              <a:ext uri="{FF2B5EF4-FFF2-40B4-BE49-F238E27FC236}">
                <a16:creationId xmlns:a16="http://schemas.microsoft.com/office/drawing/2014/main" id="{A0B1F42C-980B-10A3-201D-21FF8022EE25}"/>
              </a:ext>
            </a:extLst>
          </p:cNvPr>
          <p:cNvSpPr/>
          <p:nvPr/>
        </p:nvSpPr>
        <p:spPr>
          <a:xfrm>
            <a:off x="-371959" y="9928201"/>
            <a:ext cx="3457023" cy="130199"/>
          </a:xfrm>
          <a:prstGeom prst="parallelogram">
            <a:avLst/>
          </a:prstGeom>
          <a:solidFill>
            <a:srgbClr val="093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0E4763E-2210-47A8-D334-BE9CA58C6463}"/>
              </a:ext>
            </a:extLst>
          </p:cNvPr>
          <p:cNvSpPr txBox="1"/>
          <p:nvPr/>
        </p:nvSpPr>
        <p:spPr>
          <a:xfrm>
            <a:off x="0" y="8695838"/>
            <a:ext cx="7772400" cy="707886"/>
          </a:xfrm>
          <a:prstGeom prst="rect">
            <a:avLst/>
          </a:prstGeom>
          <a:solidFill>
            <a:schemeClr val="bg2"/>
          </a:solidFill>
        </p:spPr>
        <p:txBody>
          <a:bodyPr wrap="square" rtlCol="0" anchor="ctr">
            <a:spAutoFit/>
          </a:bodyPr>
          <a:lstStyle/>
          <a:p>
            <a:pPr algn="ctr"/>
            <a:endParaRPr lang="en-US" sz="2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latin typeface="Tahoma" panose="020B0604030504040204" pitchFamily="34" charset="0"/>
                <a:ea typeface="Tahoma" panose="020B0604030504040204" pitchFamily="34" charset="0"/>
                <a:cs typeface="Tahoma" panose="020B0604030504040204" pitchFamily="34" charset="0"/>
              </a:rPr>
              <a:t>Schedule Your Free Cybersecurity Risk Assessment Today!</a:t>
            </a:r>
            <a:r>
              <a:rPr lang="en-US" sz="1600" dirty="0">
                <a:latin typeface="Tahoma" panose="020B0604030504040204" pitchFamily="34" charset="0"/>
                <a:ea typeface="Tahoma" panose="020B0604030504040204" pitchFamily="34" charset="0"/>
                <a:cs typeface="Tahoma" panose="020B0604030504040204" pitchFamily="34" charset="0"/>
              </a:rPr>
              <a:t> </a:t>
            </a:r>
          </a:p>
          <a:p>
            <a:pPr algn="ctr"/>
            <a:r>
              <a:rPr lang="en-US" sz="1600" dirty="0">
                <a:latin typeface="Tahoma" panose="020B0604030504040204" pitchFamily="34" charset="0"/>
                <a:ea typeface="Tahoma" panose="020B0604030504040204" pitchFamily="34" charset="0"/>
                <a:cs typeface="Tahoma" panose="020B0604030504040204" pitchFamily="34" charset="0"/>
              </a:rPr>
              <a:t>Visit </a:t>
            </a:r>
            <a:r>
              <a:rPr lang="en-US" sz="1600" b="1" dirty="0">
                <a:solidFill>
                  <a:srgbClr val="093479"/>
                </a:solidFill>
                <a:latin typeface="Tahoma" panose="020B0604030504040204" pitchFamily="34" charset="0"/>
                <a:ea typeface="Tahoma" panose="020B0604030504040204" pitchFamily="34" charset="0"/>
                <a:cs typeface="Tahoma" panose="020B0604030504040204" pitchFamily="34" charset="0"/>
              </a:rPr>
              <a:t>www.getadvantage.com </a:t>
            </a:r>
            <a:r>
              <a:rPr lang="en-US" sz="1600" dirty="0">
                <a:latin typeface="Tahoma" panose="020B0604030504040204" pitchFamily="34" charset="0"/>
                <a:ea typeface="Tahoma" panose="020B0604030504040204" pitchFamily="34" charset="0"/>
                <a:cs typeface="Tahoma" panose="020B0604030504040204" pitchFamily="34" charset="0"/>
              </a:rPr>
              <a:t>or call our office at 443-319-4070</a:t>
            </a:r>
            <a:r>
              <a:rPr lang="en-US" sz="1600" b="1" dirty="0">
                <a:latin typeface="Tahoma" panose="020B0604030504040204" pitchFamily="34" charset="0"/>
                <a:ea typeface="Tahoma" panose="020B0604030504040204" pitchFamily="34" charset="0"/>
                <a:cs typeface="Tahoma" panose="020B0604030504040204" pitchFamily="34" charset="0"/>
              </a:rPr>
              <a:t>.</a:t>
            </a:r>
          </a:p>
          <a:p>
            <a:pPr algn="ctr"/>
            <a:endParaRPr lang="en-US" sz="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DD42B9CC-11BD-B542-F9C6-7C5732F7CA81}"/>
              </a:ext>
            </a:extLst>
          </p:cNvPr>
          <p:cNvPicPr>
            <a:picLocks noChangeAspect="1"/>
          </p:cNvPicPr>
          <p:nvPr/>
        </p:nvPicPr>
        <p:blipFill>
          <a:blip r:embed="rId2"/>
          <a:stretch>
            <a:fillRect/>
          </a:stretch>
        </p:blipFill>
        <p:spPr>
          <a:xfrm>
            <a:off x="723436" y="952937"/>
            <a:ext cx="6649378" cy="3124636"/>
          </a:xfrm>
          <a:prstGeom prst="rect">
            <a:avLst/>
          </a:prstGeom>
        </p:spPr>
      </p:pic>
      <p:pic>
        <p:nvPicPr>
          <p:cNvPr id="6" name="Picture 5">
            <a:extLst>
              <a:ext uri="{FF2B5EF4-FFF2-40B4-BE49-F238E27FC236}">
                <a16:creationId xmlns:a16="http://schemas.microsoft.com/office/drawing/2014/main" id="{BD3AFFDF-B7DF-02E8-D0AF-36C7143C1DAD}"/>
              </a:ext>
            </a:extLst>
          </p:cNvPr>
          <p:cNvPicPr>
            <a:picLocks noChangeAspect="1"/>
          </p:cNvPicPr>
          <p:nvPr/>
        </p:nvPicPr>
        <p:blipFill>
          <a:blip r:embed="rId3"/>
          <a:stretch>
            <a:fillRect/>
          </a:stretch>
        </p:blipFill>
        <p:spPr>
          <a:xfrm>
            <a:off x="547221" y="4266112"/>
            <a:ext cx="6677957" cy="2200582"/>
          </a:xfrm>
          <a:prstGeom prst="rect">
            <a:avLst/>
          </a:prstGeom>
        </p:spPr>
      </p:pic>
      <p:pic>
        <p:nvPicPr>
          <p:cNvPr id="9" name="Picture 8">
            <a:extLst>
              <a:ext uri="{FF2B5EF4-FFF2-40B4-BE49-F238E27FC236}">
                <a16:creationId xmlns:a16="http://schemas.microsoft.com/office/drawing/2014/main" id="{B86E498A-5429-1F03-1371-558334DCA1F4}"/>
              </a:ext>
            </a:extLst>
          </p:cNvPr>
          <p:cNvPicPr>
            <a:picLocks noChangeAspect="1"/>
          </p:cNvPicPr>
          <p:nvPr/>
        </p:nvPicPr>
        <p:blipFill>
          <a:blip r:embed="rId4"/>
          <a:stretch>
            <a:fillRect/>
          </a:stretch>
        </p:blipFill>
        <p:spPr>
          <a:xfrm>
            <a:off x="547219" y="6534628"/>
            <a:ext cx="6535062" cy="2019582"/>
          </a:xfrm>
          <a:prstGeom prst="rect">
            <a:avLst/>
          </a:prstGeom>
        </p:spPr>
      </p:pic>
    </p:spTree>
    <p:extLst>
      <p:ext uri="{BB962C8B-B14F-4D97-AF65-F5344CB8AC3E}">
        <p14:creationId xmlns:p14="http://schemas.microsoft.com/office/powerpoint/2010/main" val="1732809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901847-86d1-4877-a74b-b3215c8c1d73">
      <Terms xmlns="http://schemas.microsoft.com/office/infopath/2007/PartnerControls"/>
    </lcf76f155ced4ddcb4097134ff3c332f>
    <TaxCatchAll xmlns="dd988010-1c2f-4b64-83b7-fde15b8ccaf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85BBB5E5118D4AB36F9ED9AB4FEDC5" ma:contentTypeVersion="12" ma:contentTypeDescription="Create a new document." ma:contentTypeScope="" ma:versionID="bfa4abcac70cebe0a65e3e30de17b16a">
  <xsd:schema xmlns:xsd="http://www.w3.org/2001/XMLSchema" xmlns:xs="http://www.w3.org/2001/XMLSchema" xmlns:p="http://schemas.microsoft.com/office/2006/metadata/properties" xmlns:ns2="ee901847-86d1-4877-a74b-b3215c8c1d73" xmlns:ns3="dd988010-1c2f-4b64-83b7-fde15b8ccafe" targetNamespace="http://schemas.microsoft.com/office/2006/metadata/properties" ma:root="true" ma:fieldsID="8eae3ed05b3420ddfc694efa4f390d69" ns2:_="" ns3:_="">
    <xsd:import namespace="ee901847-86d1-4877-a74b-b3215c8c1d73"/>
    <xsd:import namespace="dd988010-1c2f-4b64-83b7-fde15b8cca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901847-86d1-4877-a74b-b3215c8c1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a4e15ff-ca5c-4be8-a536-0aba817ade5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988010-1c2f-4b64-83b7-fde15b8cca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650ad58-2785-4a1d-8ec7-7021c74b9827}" ma:internalName="TaxCatchAll" ma:showField="CatchAllData" ma:web="dd988010-1c2f-4b64-83b7-fde15b8cca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942DF0-5A51-496D-9792-5C069D44133F}">
  <ds:schemaRefs>
    <ds:schemaRef ds:uri="http://schemas.microsoft.com/office/2006/metadata/properties"/>
    <ds:schemaRef ds:uri="http://schemas.microsoft.com/office/infopath/2007/PartnerControls"/>
    <ds:schemaRef ds:uri="ee901847-86d1-4877-a74b-b3215c8c1d73"/>
    <ds:schemaRef ds:uri="dd988010-1c2f-4b64-83b7-fde15b8ccafe"/>
  </ds:schemaRefs>
</ds:datastoreItem>
</file>

<file path=customXml/itemProps2.xml><?xml version="1.0" encoding="utf-8"?>
<ds:datastoreItem xmlns:ds="http://schemas.openxmlformats.org/officeDocument/2006/customXml" ds:itemID="{490F4903-C246-4954-9AB7-528A1E773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901847-86d1-4877-a74b-b3215c8c1d73"/>
    <ds:schemaRef ds:uri="dd988010-1c2f-4b64-83b7-fde15b8cc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1E9B15-0A34-4B42-8680-63D1E5481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8909</TotalTime>
  <Words>6237</Words>
  <Application>Microsoft Office PowerPoint</Application>
  <PresentationFormat>Custom</PresentationFormat>
  <Paragraphs>206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Montserrat</vt:lpstr>
      <vt:lpstr>Palatino</vt:lpstr>
      <vt:lpstr>Tahoma</vt:lpstr>
      <vt:lpstr>Wingdings</vt:lpstr>
      <vt:lpstr>Office Theme</vt:lpstr>
      <vt:lpstr>The       Cybersecurity Crisis</vt:lpstr>
      <vt:lpstr>PowerPoint Presentation</vt:lpstr>
      <vt:lpstr>Keith Heilveil  President, Advantage Industries   Keith Heilveil is the President of Advantage Industries and a Maryland native. Keith is a veteran in the IT space with more than 24 years of experience fighting and preventing cybercrime.  Over the years, Keith has worked with  State and Federal Government agencies, and hundreds of businesses in numerous industries, ranging from small start-ups to a top 10 accounting firm. Advantage is now a full-service Managed IT Security &amp; Services company with over 35 employees and 150 customers. Advantage’s focus is to protect its customers from today's advanced IT security threats, improve their operational efficiency, and provide their senior leadership with the technical insights they need to strategically run their business. </vt:lpstr>
      <vt:lpstr>It’s EXTREMELY unfair, isn’t it? Victims of all other crimes – burglary, rape, mugging, carjacking, theft – get sympathy from others. They are called “victims” and support comes flooding in, as it should.   But if your business is the victim of a cybercrime attack where client or patient data is compromised, you will NOT get such sympathy. You will be instantly labeled as “stupid” or “irresponsible.” You may be investigated, and clients will question you about what you did to prevent this from happening – and if the answer is not adequate, you can be found liable, facing serious fines and lawsuits EVEN IF you trusted an outsourced IT support company to protect you. Claiming ignorance is not an acceptable defense, and this giant, expensive and reputation-destroying nightmare will land squarely on YOUR shoulders. </vt:lpstr>
      <vt:lpstr>In the last couple of years, my team and I have seen a significant increase in calls from business owners desperate for help after a ransomware attack, data breach event or other cybercrime incident.   When they call, they’re desperate, scrambling for anyone who can help them put the pieces back together again. Often their business is completely on lockdown. ALL their data has been corrupted or held for ransom, preventing them from fulfilling obligations they have to their clients. YEARS of work and critical data – all gone.   They’re also scared and intensely angry. They feel violated and helpless. Embarrassed. How can money be taken from their bank account WITHOUT their permission or knowledge? Why didn’t their IT company or IT team prevent this from happening? How are they going to tell their clients/patients that they’ve exposed them to cybercriminals? They’re in complete disbelief that they fell victim – after all, they “didn’t think we had anything a cybercriminal would want!”</vt:lpstr>
      <vt:lpstr>Don’t think you’re in danger because you’re “small” and not a big company like Experian, J.P. Morgan or Target? That you have “good” people and protections in place? That it won’t happen to you?   That’s EXACTLY what cybercriminals are counting on you to believe. It makes you easy prey because you put ZERO protections in place, or grossly inadequate ones.</vt:lpstr>
      <vt:lpstr>PowerPoint Presentation</vt:lpstr>
      <vt:lpstr>PowerPoint Presentation</vt:lpstr>
      <vt:lpstr>PowerPoint Presentation</vt:lpstr>
      <vt:lpstr>What’s worse than a data breach? Trying to cover it up. Companies like Yahoo! are learning that lesson the hard way, facing multiple class-action lawsuits for NOT telling their users immediately when they discovered they were hacked. With dark-web monitoring and forensics tools, WHERE data gets breached is easily traced back to the company and website, so you cannot hide it.  When it happens, do you think your clients will rally around you? Have sympathy? News like this travels fast on social media. They will demand answers: HAVE YOU BEEN RESPONSIBLE in putting in place the protections outlined in this report, or will you have to tell your clients, “Sorry, we got hacked because we didn’t think it would happen to us,” or “We didn’t want to spend the money”? Is that going to be sufficient to pacify them?  </vt:lpstr>
      <vt:lpstr>ONE breach, one ransomware attack, one rogue employee can create HOURS of extra work for staff who are already maxed out when things are going well. Then there’s business interruption and downtime, backlogged work delivery for your current clients. Loss of sales. Forensics costs to determine what kind of hack attack occurred, what part of the network is/was affected and what data was compromised. Emergency IT restoration costs for getting you back up, if that’s even possible. In some cases, you’ll be forced to pay the ransom and maybe – just maybe – they’ll give you your data back. Then there are legal fees and the cost of legal counsel to help you respond to your clients and the media. Cash flow will</vt:lpstr>
      <vt:lpstr>It’s very possible that you are being ill-advised by your current IT company. What have they recently told you about the rising tsunami of cybercrime? Have they recently met with you to discuss new protocols, new protections and new systems you need in place TODAY to stop the NEW threats that have developed over the last few months?    If not, there could be several reasons for this. First, and most common, they might not know HOW to advise you, or even that they should. Many IT companies know how to keep a computer network running but are completely out of their league when it comes to dealing with the advanced cybersecurity threats we are seeing recently.  Second, they may be “too busy” themselves to truly be proactive with your account – or maybe they don’t want to admit the service package they sold you has become OUTDATED and inadequate compared to far superior </vt:lpstr>
      <vt:lpstr>PowerPoint Presentation</vt:lpstr>
      <vt:lpstr>PowerPoint Presentation</vt:lpstr>
      <vt:lpstr>A  security assessment is exactly what it sounds like – it’s a process to review, evaluate and “stress test” your company’s network to uncover loopholes and vulnerabilities BEFORE a cyber-event happens.     Just like a cancer screening, a good assessment can catch problems while they’re small, which means they will be a LOT less expensive to fix, less disruptive to your organization AND give you a better chance of surviving a cyber-attack.  </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Cybersecurity Crisis</dc:title>
  <dc:subject/>
  <dc:creator>Lois Connors</dc:creator>
  <cp:keywords/>
  <dc:description/>
  <cp:lastModifiedBy>Sonia Vidal</cp:lastModifiedBy>
  <cp:revision>52</cp:revision>
  <dcterms:created xsi:type="dcterms:W3CDTF">2022-04-01T14:44:38Z</dcterms:created>
  <dcterms:modified xsi:type="dcterms:W3CDTF">2023-05-11T10:35:31Z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0x0101009B85BBB5E5118D4AB36F9ED9AB4FEDC5</vt:lpwstr>
  </property>
  <property fmtid="{D5CDD505-2E9C-101B-9397-08002B2CF9AE}" pid="3" name="MediaServiceImageTags">
    <vt:lpwstr/>
  </property>
</Properties>
</file>